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7" r:id="rId5"/>
    <p:sldId id="278" r:id="rId6"/>
    <p:sldId id="259" r:id="rId7"/>
    <p:sldId id="260" r:id="rId8"/>
    <p:sldId id="279" r:id="rId9"/>
    <p:sldId id="261" r:id="rId10"/>
    <p:sldId id="280" r:id="rId11"/>
    <p:sldId id="281" r:id="rId12"/>
    <p:sldId id="282" r:id="rId13"/>
    <p:sldId id="283" r:id="rId14"/>
    <p:sldId id="285" r:id="rId15"/>
    <p:sldId id="262" r:id="rId16"/>
    <p:sldId id="263" r:id="rId17"/>
    <p:sldId id="284" r:id="rId18"/>
    <p:sldId id="286" r:id="rId19"/>
    <p:sldId id="287" r:id="rId20"/>
    <p:sldId id="264" r:id="rId21"/>
    <p:sldId id="288" r:id="rId22"/>
    <p:sldId id="289" r:id="rId23"/>
    <p:sldId id="290" r:id="rId24"/>
    <p:sldId id="291" r:id="rId25"/>
    <p:sldId id="266" r:id="rId26"/>
    <p:sldId id="268" r:id="rId27"/>
    <p:sldId id="269" r:id="rId28"/>
    <p:sldId id="270" r:id="rId29"/>
    <p:sldId id="271" r:id="rId30"/>
    <p:sldId id="272" r:id="rId31"/>
    <p:sldId id="274" r:id="rId32"/>
    <p:sldId id="292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C5D9B-D20D-4D72-8570-0842B67265FA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D55CF-82FE-48F3-B394-23716F3500A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gif"/><Relationship Id="rId2" Type="http://schemas.openxmlformats.org/officeDocument/2006/relationships/image" Target="../media/image64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gif"/><Relationship Id="rId2" Type="http://schemas.openxmlformats.org/officeDocument/2006/relationships/image" Target="../media/image69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Кең</a:t>
            </a:r>
            <a:r>
              <a:rPr lang="ru-RU" b="1" dirty="0" smtClean="0"/>
              <a:t> </a:t>
            </a:r>
            <a:r>
              <a:rPr lang="ru-RU" b="1" dirty="0" err="1" smtClean="0"/>
              <a:t>жолақты</a:t>
            </a:r>
            <a:r>
              <a:rPr lang="ru-RU" b="1" dirty="0" smtClean="0"/>
              <a:t> </a:t>
            </a:r>
            <a:r>
              <a:rPr lang="ru-RU" b="1" dirty="0" err="1" smtClean="0"/>
              <a:t>байланыс</a:t>
            </a:r>
            <a:r>
              <a:rPr lang="ru-RU" b="1" dirty="0" smtClean="0"/>
              <a:t> </a:t>
            </a:r>
            <a:r>
              <a:rPr lang="ru-RU" b="1" dirty="0" err="1" smtClean="0"/>
              <a:t>жүйелері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Ахтанов</a:t>
            </a:r>
            <a:r>
              <a:rPr lang="ru-RU" b="1" dirty="0" smtClean="0"/>
              <a:t> Саят </a:t>
            </a:r>
            <a:r>
              <a:rPr lang="ru-RU" b="1" dirty="0" err="1" smtClean="0"/>
              <a:t>Нусипбекұлы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Лекция 1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6597352"/>
              </a:xfrm>
            </p:spPr>
            <p:txBody>
              <a:bodyPr/>
              <a:lstStyle/>
              <a:p>
                <a:r>
                  <a:rPr lang="en-US" dirty="0" smtClean="0"/>
                  <a:t>C</a:t>
                </a:r>
                <a:r>
                  <a:rPr lang="ru-RU" dirty="0" err="1" smtClean="0"/>
                  <a:t>онда</a:t>
                </a:r>
                <a:r>
                  <a:rPr lang="ru-RU" dirty="0" smtClean="0"/>
                  <a:t> </a:t>
                </a:r>
                <a:r>
                  <a:rPr lang="ru-RU" dirty="0" err="1" smtClean="0"/>
                  <a:t>дискретт</a:t>
                </a:r>
                <a:r>
                  <a:rPr lang="kk-KZ" dirty="0" smtClean="0"/>
                  <a:t>і түрдегі Евклидттік арақашықтық былай анықталады:</a:t>
                </a:r>
              </a:p>
              <a:p>
                <a:endParaRPr lang="kk-KZ" dirty="0"/>
              </a:p>
              <a:p>
                <a:endParaRPr lang="kk-KZ" dirty="0" smtClean="0"/>
              </a:p>
              <a:p>
                <a:pPr algn="just"/>
                <a:r>
                  <a:rPr lang="ru-RU" dirty="0" err="1"/>
                  <a:t>Демек</a:t>
                </a:r>
                <a:r>
                  <a:rPr lang="ru-RU" dirty="0"/>
                  <a:t>, Гаусс </a:t>
                </a:r>
                <a:r>
                  <a:rPr lang="ru-RU" dirty="0" err="1"/>
                  <a:t>арнасының</a:t>
                </a:r>
                <a:r>
                  <a:rPr lang="ru-RU" dirty="0"/>
                  <a:t> </a:t>
                </a:r>
                <a:r>
                  <a:rPr lang="ru-RU" dirty="0" err="1"/>
                  <a:t>ықтималдығының</a:t>
                </a:r>
                <a:r>
                  <a:rPr lang="ru-RU" dirty="0"/>
                  <a:t> </a:t>
                </a:r>
                <a:r>
                  <a:rPr lang="ru-RU" dirty="0" err="1"/>
                  <a:t>максималды</a:t>
                </a:r>
                <a:r>
                  <a:rPr lang="ru-RU" dirty="0"/>
                  <a:t> </a:t>
                </a:r>
                <a:r>
                  <a:rPr lang="ru-RU" dirty="0" err="1"/>
                  <a:t>шешімі</a:t>
                </a:r>
                <a:r>
                  <a:rPr lang="ru-RU" dirty="0"/>
                  <a:t> </a:t>
                </a:r>
                <a:r>
                  <a:rPr lang="ru-RU" dirty="0" err="1"/>
                  <a:t>ең</a:t>
                </a:r>
                <a:r>
                  <a:rPr lang="ru-RU" dirty="0"/>
                  <a:t> аз </a:t>
                </a:r>
                <a:r>
                  <a:rPr lang="ru-RU" dirty="0" err="1"/>
                  <a:t>қашықтық</a:t>
                </a:r>
                <a:r>
                  <a:rPr lang="ru-RU" dirty="0"/>
                  <a:t> </a:t>
                </a:r>
                <a:r>
                  <a:rPr lang="ru-RU" dirty="0" err="1"/>
                  <a:t>ережесіне</a:t>
                </a:r>
                <a:r>
                  <a:rPr lang="ru-RU" dirty="0"/>
                  <a:t> </a:t>
                </a:r>
                <a:r>
                  <a:rPr lang="ru-RU" dirty="0" err="1"/>
                  <a:t>айналуы</a:t>
                </a:r>
                <a:r>
                  <a:rPr lang="ru-RU" dirty="0"/>
                  <a:t> </a:t>
                </a:r>
                <a:r>
                  <a:rPr lang="ru-RU" dirty="0" err="1" smtClean="0"/>
                  <a:t>мүмкін</a:t>
                </a:r>
                <a:endParaRPr lang="ru-RU" dirty="0" smtClean="0"/>
              </a:p>
              <a:p>
                <a:pPr algn="just"/>
                <a:endParaRPr lang="kk-KZ" dirty="0"/>
              </a:p>
              <a:p>
                <a:pPr algn="just"/>
                <a:endParaRPr lang="kk-KZ" dirty="0" smtClean="0"/>
              </a:p>
              <a:p>
                <a:pPr algn="just"/>
                <a:endParaRPr lang="kk-KZ" dirty="0"/>
              </a:p>
              <a:p>
                <a:pPr algn="just"/>
                <a:r>
                  <a:rPr lang="ru-RU" dirty="0" err="1"/>
                  <a:t>мұндағы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>
                            <a:latin typeface="Cambria Math"/>
                          </a:rPr>
                          <m:t>𝒔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- </a:t>
                </a:r>
                <a:r>
                  <a:rPr lang="ru-RU" dirty="0" err="1"/>
                  <a:t>қабылданған</a:t>
                </a:r>
                <a:r>
                  <a:rPr lang="ru-RU" dirty="0"/>
                  <a:t> </a:t>
                </a:r>
                <a:r>
                  <a:rPr lang="ru-RU" dirty="0" err="1"/>
                  <a:t>сигналдың</a:t>
                </a:r>
                <a:r>
                  <a:rPr lang="ru-RU" dirty="0"/>
                  <a:t> </a:t>
                </a:r>
                <a:r>
                  <a:rPr lang="ru-RU" dirty="0" err="1" smtClean="0"/>
                  <a:t>бағасы</a:t>
                </a:r>
                <a:r>
                  <a:rPr lang="ru-RU" dirty="0" smtClean="0"/>
                  <a:t>.</a:t>
                </a:r>
              </a:p>
              <a:p>
                <a:pPr algn="just"/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6597352"/>
              </a:xfrm>
              <a:blipFill rotWithShape="1">
                <a:blip r:embed="rId2"/>
                <a:stretch>
                  <a:fillRect l="-1467" t="-1201" r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052736"/>
            <a:ext cx="3670484" cy="1426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789040"/>
            <a:ext cx="4799460" cy="83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397" y="4652464"/>
            <a:ext cx="3152202" cy="84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5697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652" y="25287"/>
            <a:ext cx="9147651" cy="6832713"/>
          </a:xfrm>
        </p:spPr>
        <p:txBody>
          <a:bodyPr>
            <a:normAutofit/>
          </a:bodyPr>
          <a:lstStyle/>
          <a:p>
            <a:r>
              <a:rPr lang="ru-RU" dirty="0" err="1"/>
              <a:t>Ең</a:t>
            </a:r>
            <a:r>
              <a:rPr lang="ru-RU" dirty="0"/>
              <a:t> аз </a:t>
            </a:r>
            <a:r>
              <a:rPr lang="ru-RU" dirty="0" err="1"/>
              <a:t>қашықтық</a:t>
            </a:r>
            <a:r>
              <a:rPr lang="ru-RU" dirty="0"/>
              <a:t> </a:t>
            </a:r>
            <a:r>
              <a:rPr lang="ru-RU" dirty="0" err="1" smtClean="0"/>
              <a:t>ережесі</a:t>
            </a:r>
            <a:endParaRPr lang="ru-RU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r>
              <a:rPr lang="ru-RU" dirty="0" err="1"/>
              <a:t>Сигналдардың</a:t>
            </a:r>
            <a:r>
              <a:rPr lang="ru-RU" dirty="0"/>
              <a:t> </a:t>
            </a:r>
            <a:r>
              <a:rPr lang="ru-RU" dirty="0" err="1"/>
              <a:t>геометриялық</a:t>
            </a:r>
            <a:r>
              <a:rPr lang="ru-RU" dirty="0"/>
              <a:t> </a:t>
            </a:r>
            <a:r>
              <a:rPr lang="ru-RU" dirty="0" err="1"/>
              <a:t>интерпретациясы</a:t>
            </a:r>
            <a:r>
              <a:rPr lang="ru-RU" dirty="0"/>
              <a:t> </a:t>
            </a:r>
            <a:r>
              <a:rPr lang="ru-RU" dirty="0" err="1"/>
              <a:t>шеңберінде</a:t>
            </a:r>
            <a:r>
              <a:rPr lang="ru-RU" dirty="0"/>
              <a:t> </a:t>
            </a:r>
            <a:r>
              <a:rPr lang="ru-RU" dirty="0" err="1"/>
              <a:t>қалуды</a:t>
            </a:r>
            <a:r>
              <a:rPr lang="ru-RU" dirty="0"/>
              <a:t> </a:t>
            </a:r>
            <a:r>
              <a:rPr lang="ru-RU" dirty="0" err="1"/>
              <a:t>жалғастыра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dirty="0" err="1"/>
              <a:t>ұзындығын</a:t>
            </a:r>
            <a:r>
              <a:rPr lang="ru-RU" dirty="0"/>
              <a:t> </a:t>
            </a:r>
            <a:r>
              <a:rPr lang="ru-RU" dirty="0" err="1"/>
              <a:t>бастауға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 smtClean="0"/>
              <a:t>қашықтығы</a:t>
            </a:r>
            <a:r>
              <a:rPr lang="ru-RU" dirty="0" smtClean="0"/>
              <a:t> </a:t>
            </a:r>
            <a:r>
              <a:rPr lang="en-US" dirty="0" smtClean="0"/>
              <a:t>||s||</a:t>
            </a:r>
            <a:r>
              <a:rPr lang="ru-RU" dirty="0" smtClean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енгізуге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836712"/>
            <a:ext cx="6266474" cy="3729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1067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51314"/>
            <a:ext cx="9144000" cy="4525963"/>
          </a:xfrm>
        </p:spPr>
        <p:txBody>
          <a:bodyPr/>
          <a:lstStyle/>
          <a:p>
            <a:r>
              <a:rPr lang="en-US" dirty="0" smtClean="0"/>
              <a:t>E – </a:t>
            </a:r>
            <a:r>
              <a:rPr lang="ru-RU" dirty="0" smtClean="0"/>
              <a:t>сигнал </a:t>
            </a:r>
            <a:r>
              <a:rPr lang="ru-RU" dirty="0" err="1" smtClean="0"/>
              <a:t>энергиясы</a:t>
            </a:r>
            <a:endParaRPr lang="ru-RU" dirty="0" smtClean="0"/>
          </a:p>
          <a:p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геометриялық</a:t>
            </a:r>
            <a:r>
              <a:rPr lang="ru-RU" dirty="0"/>
              <a:t> </a:t>
            </a:r>
            <a:r>
              <a:rPr lang="ru-RU" dirty="0" err="1"/>
              <a:t>сипаттама</a:t>
            </a:r>
            <a:r>
              <a:rPr lang="ru-RU" dirty="0"/>
              <a:t> -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dirty="0" err="1" smtClean="0"/>
              <a:t>скалярлы</a:t>
            </a:r>
            <a:r>
              <a:rPr lang="kk-KZ" dirty="0" smtClean="0"/>
              <a:t>қ көбейтіндісі болып табылады:</a:t>
            </a:r>
          </a:p>
          <a:p>
            <a:endParaRPr lang="kk-KZ" dirty="0"/>
          </a:p>
          <a:p>
            <a:endParaRPr lang="kk-KZ" dirty="0" smtClean="0"/>
          </a:p>
          <a:p>
            <a:r>
              <a:rPr lang="kk-KZ" dirty="0"/>
              <a:t>осылайша </a:t>
            </a:r>
            <a:r>
              <a:rPr lang="ru-RU" dirty="0" err="1"/>
              <a:t>скалярлы</a:t>
            </a:r>
            <a:r>
              <a:rPr lang="kk-KZ" dirty="0"/>
              <a:t>қ </a:t>
            </a:r>
            <a:r>
              <a:rPr lang="kk-KZ" dirty="0" smtClean="0"/>
              <a:t>көбейтінді сигналдардың </a:t>
            </a:r>
            <a:r>
              <a:rPr lang="kk-KZ" dirty="0"/>
              <a:t>жақындығын немесе ұқсастығын </a:t>
            </a:r>
            <a:r>
              <a:rPr lang="kk-KZ" dirty="0" smtClean="0"/>
              <a:t>көрсетеді.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423"/>
            <a:ext cx="3477654" cy="79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363" y="-21840"/>
            <a:ext cx="2416874" cy="150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9" y="3670548"/>
            <a:ext cx="3346196" cy="12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789040"/>
            <a:ext cx="3411292" cy="723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684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33469"/>
            <a:ext cx="9144000" cy="4525963"/>
          </a:xfrm>
        </p:spPr>
        <p:txBody>
          <a:bodyPr/>
          <a:lstStyle/>
          <a:p>
            <a:r>
              <a:rPr lang="ru-RU" dirty="0" err="1"/>
              <a:t>Ең</a:t>
            </a:r>
            <a:r>
              <a:rPr lang="ru-RU" dirty="0"/>
              <a:t> аз </a:t>
            </a:r>
            <a:r>
              <a:rPr lang="ru-RU" dirty="0" err="1"/>
              <a:t>қашықтық</a:t>
            </a:r>
            <a:r>
              <a:rPr lang="ru-RU" dirty="0"/>
              <a:t> </a:t>
            </a:r>
            <a:r>
              <a:rPr lang="ru-RU" dirty="0" err="1"/>
              <a:t>ережесінің</a:t>
            </a:r>
            <a:r>
              <a:rPr lang="ru-RU" dirty="0"/>
              <a:t> </a:t>
            </a:r>
            <a:r>
              <a:rPr lang="ru-RU" dirty="0" err="1"/>
              <a:t>сәл</a:t>
            </a:r>
            <a:r>
              <a:rPr lang="ru-RU" dirty="0"/>
              <a:t> </a:t>
            </a:r>
            <a:r>
              <a:rPr lang="ru-RU" dirty="0" err="1"/>
              <a:t>өзгеше</a:t>
            </a:r>
            <a:r>
              <a:rPr lang="ru-RU" dirty="0"/>
              <a:t> </a:t>
            </a:r>
            <a:r>
              <a:rPr lang="ru-RU" dirty="0" err="1"/>
              <a:t>нұсқасын</a:t>
            </a:r>
            <a:r>
              <a:rPr lang="ru-RU" dirty="0"/>
              <a:t> </a:t>
            </a:r>
            <a:r>
              <a:rPr lang="ru-RU" dirty="0" err="1" smtClean="0"/>
              <a:t>қарастыралық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5" y="1196752"/>
            <a:ext cx="8871386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13838"/>
            <a:ext cx="3970892" cy="11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36154" y="3610738"/>
            <a:ext cx="60673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Корреляцияның</a:t>
            </a:r>
            <a:r>
              <a:rPr lang="ru-RU" sz="2800" dirty="0"/>
              <a:t> </a:t>
            </a:r>
            <a:r>
              <a:rPr lang="ru-RU" sz="2800" dirty="0" err="1"/>
              <a:t>максималды</a:t>
            </a:r>
            <a:r>
              <a:rPr lang="ru-RU" sz="2800" dirty="0"/>
              <a:t> </a:t>
            </a:r>
            <a:r>
              <a:rPr lang="ru-RU" sz="2800" dirty="0" err="1"/>
              <a:t>ережесі</a:t>
            </a:r>
            <a:r>
              <a:rPr lang="ru-RU" sz="2800" dirty="0"/>
              <a:t>: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735" y="4293096"/>
            <a:ext cx="5280206" cy="1028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5590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78" y="23191"/>
            <a:ext cx="9124122" cy="138958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err="1"/>
              <a:t>Бұлыңғыр</a:t>
            </a:r>
            <a:r>
              <a:rPr lang="ru-RU" dirty="0"/>
              <a:t>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сигналды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r>
              <a:rPr lang="ru-RU" dirty="0"/>
              <a:t> </a:t>
            </a:r>
            <a:r>
              <a:rPr lang="ru-RU" dirty="0" err="1"/>
              <a:t>мәселесі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24744"/>
            <a:ext cx="4107904" cy="4150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589240"/>
            <a:ext cx="4093425" cy="608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5634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6024"/>
            <a:ext cx="9144000" cy="83671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Екілік</a:t>
            </a:r>
            <a:r>
              <a:rPr lang="ru-RU" dirty="0" smtClean="0"/>
              <a:t> </a:t>
            </a:r>
            <a:r>
              <a:rPr lang="ru-RU" dirty="0" err="1" smtClean="0"/>
              <a:t>деректерді</a:t>
            </a:r>
            <a:r>
              <a:rPr lang="ru-RU" dirty="0" smtClean="0"/>
              <a:t> </a:t>
            </a:r>
            <a:r>
              <a:rPr lang="ru-RU" dirty="0" err="1" smtClean="0"/>
              <a:t>жіберу</a:t>
            </a:r>
            <a:r>
              <a:rPr lang="ru-RU" dirty="0" smtClean="0"/>
              <a:t> (</a:t>
            </a:r>
            <a:r>
              <a:rPr lang="kk-KZ" dirty="0" smtClean="0"/>
              <a:t>детерминирленген сигналдар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4525963"/>
          </a:xfrm>
        </p:spPr>
        <p:txBody>
          <a:bodyPr/>
          <a:lstStyle/>
          <a:p>
            <a:r>
              <a:rPr lang="ru-RU" dirty="0" err="1" smtClean="0"/>
              <a:t>Бір</a:t>
            </a:r>
            <a:r>
              <a:rPr lang="ru-RU" dirty="0" smtClean="0"/>
              <a:t> бит </a:t>
            </a:r>
            <a:r>
              <a:rPr lang="ru-RU" dirty="0" err="1" smtClean="0"/>
              <a:t>деректерді</a:t>
            </a:r>
            <a:r>
              <a:rPr lang="ru-RU" dirty="0" smtClean="0"/>
              <a:t> беру </a:t>
            </a:r>
            <a:r>
              <a:rPr lang="ru-RU" dirty="0" err="1" smtClean="0"/>
              <a:t>үшін екі</a:t>
            </a:r>
            <a:r>
              <a:rPr lang="ru-RU" dirty="0" smtClean="0"/>
              <a:t> </a:t>
            </a:r>
            <a:r>
              <a:rPr lang="ru-RU" dirty="0" err="1" smtClean="0"/>
              <a:t>түрлі</a:t>
            </a:r>
            <a:r>
              <a:rPr lang="ru-RU" dirty="0" smtClean="0"/>
              <a:t> </a:t>
            </a:r>
            <a:r>
              <a:rPr lang="en-GB" dirty="0" smtClean="0"/>
              <a:t>s</a:t>
            </a:r>
            <a:r>
              <a:rPr lang="en-GB" baseline="-25000" dirty="0" smtClean="0"/>
              <a:t>0</a:t>
            </a:r>
            <a:r>
              <a:rPr lang="en-GB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en-GB" dirty="0" smtClean="0"/>
              <a:t>s</a:t>
            </a:r>
            <a:r>
              <a:rPr lang="en-GB" baseline="-25000" dirty="0" smtClean="0"/>
              <a:t>1</a:t>
            </a:r>
            <a:r>
              <a:rPr lang="en-GB" dirty="0" smtClean="0"/>
              <a:t> </a:t>
            </a:r>
            <a:r>
              <a:rPr lang="ru-RU" dirty="0" err="1" smtClean="0"/>
              <a:t>сигналдарын</a:t>
            </a:r>
            <a:r>
              <a:rPr lang="ru-RU" dirty="0" smtClean="0"/>
              <a:t> </a:t>
            </a:r>
            <a:r>
              <a:rPr lang="ru-RU" dirty="0" err="1" smtClean="0"/>
              <a:t>қолданды</a:t>
            </a:r>
            <a:r>
              <a:rPr lang="kk-KZ" dirty="0" smtClean="0"/>
              <a:t>қ делік.</a:t>
            </a:r>
            <a:endParaRPr lang="ru-RU" dirty="0"/>
          </a:p>
        </p:txBody>
      </p:sp>
      <p:pic>
        <p:nvPicPr>
          <p:cNvPr id="19458" name="Picture 2" descr="https://siblec.ru/img/86/086.files/image03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814802"/>
            <a:ext cx="6248079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980728"/>
            <a:ext cx="2808312" cy="167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2290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М</a:t>
            </a:r>
            <a:r>
              <a:rPr lang="ru-RU" sz="2800" dirty="0" err="1" smtClean="0"/>
              <a:t>инималды</a:t>
            </a:r>
            <a:r>
              <a:rPr lang="ru-RU" sz="2800" dirty="0" smtClean="0"/>
              <a:t> </a:t>
            </a:r>
            <a:r>
              <a:rPr lang="ru-RU" sz="2800" dirty="0" err="1"/>
              <a:t>арақашықтық</a:t>
            </a:r>
            <a:r>
              <a:rPr lang="ru-RU" sz="2800" dirty="0"/>
              <a:t> </a:t>
            </a:r>
            <a:r>
              <a:rPr lang="ru-RU" sz="2800" dirty="0" err="1"/>
              <a:t>туралы</a:t>
            </a:r>
            <a:r>
              <a:rPr lang="ru-RU" sz="2800" dirty="0"/>
              <a:t> </a:t>
            </a:r>
            <a:r>
              <a:rPr lang="ru-RU" sz="2800" dirty="0" err="1"/>
              <a:t>шешім</a:t>
            </a:r>
            <a:r>
              <a:rPr lang="ru-RU" sz="2800" dirty="0"/>
              <a:t> </a:t>
            </a:r>
            <a:r>
              <a:rPr lang="ru-RU" sz="2800" dirty="0" err="1"/>
              <a:t>ережесі</a:t>
            </a:r>
            <a:r>
              <a:rPr lang="ru-RU" sz="2800" dirty="0"/>
              <a:t> </a:t>
            </a:r>
            <a:r>
              <a:rPr lang="ru-RU" sz="2800" dirty="0" err="1"/>
              <a:t>ретінде</a:t>
            </a:r>
            <a:r>
              <a:rPr lang="ru-RU" sz="2800" dirty="0"/>
              <a:t> </a:t>
            </a:r>
            <a:r>
              <a:rPr lang="ru-RU" sz="2800" dirty="0" err="1"/>
              <a:t>ұсынылуы</a:t>
            </a:r>
            <a:r>
              <a:rPr lang="ru-RU" sz="2800" dirty="0"/>
              <a:t> </a:t>
            </a:r>
            <a:r>
              <a:rPr lang="ru-RU" sz="2800" dirty="0" err="1" smtClean="0"/>
              <a:t>мүмкін</a:t>
            </a:r>
            <a:endParaRPr lang="ru-RU" sz="2800" dirty="0" smtClean="0"/>
          </a:p>
          <a:p>
            <a:endParaRPr lang="ru-RU" sz="2800" dirty="0"/>
          </a:p>
          <a:p>
            <a:endParaRPr lang="ru-RU" sz="2800" dirty="0" smtClean="0"/>
          </a:p>
          <a:p>
            <a:endParaRPr lang="ru-RU" sz="2800" dirty="0"/>
          </a:p>
          <a:p>
            <a:endParaRPr lang="ru-RU" sz="2800" dirty="0" smtClean="0"/>
          </a:p>
          <a:p>
            <a:r>
              <a:rPr lang="ru-RU" sz="2800" dirty="0" smtClean="0"/>
              <a:t>Корреляция т</a:t>
            </a:r>
            <a:r>
              <a:rPr lang="kk-KZ" sz="2800" dirty="0" smtClean="0"/>
              <a:t>үрінде жазатын болсақ:</a:t>
            </a:r>
          </a:p>
          <a:p>
            <a:endParaRPr lang="ru-RU" sz="28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747877"/>
            <a:ext cx="3615519" cy="1780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1" y="3136370"/>
            <a:ext cx="9092886" cy="3244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00" y="25287"/>
            <a:ext cx="9115400" cy="4525963"/>
          </a:xfrm>
        </p:spPr>
        <p:txBody>
          <a:bodyPr/>
          <a:lstStyle/>
          <a:p>
            <a:r>
              <a:rPr lang="ru-RU" dirty="0" err="1"/>
              <a:t>Қате</a:t>
            </a:r>
            <a:r>
              <a:rPr lang="ru-RU" dirty="0"/>
              <a:t> </a:t>
            </a:r>
            <a:r>
              <a:rPr lang="ru-RU" dirty="0" err="1"/>
              <a:t>ықтималдығы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сигналдарды</a:t>
            </a:r>
            <a:r>
              <a:rPr lang="ru-RU" dirty="0"/>
              <a:t> </a:t>
            </a:r>
            <a:r>
              <a:rPr lang="ru-RU" dirty="0" err="1"/>
              <a:t>шатастыру</a:t>
            </a:r>
            <a:endParaRPr lang="ru-RU" dirty="0"/>
          </a:p>
          <a:p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90" y="1052736"/>
            <a:ext cx="7999971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14650"/>
            <a:ext cx="5016012" cy="1378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69" y="4236774"/>
            <a:ext cx="3927305" cy="258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4874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857"/>
            <a:ext cx="9144000" cy="683839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Орташа мәні және дисперсиясы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836712"/>
            <a:ext cx="9252520" cy="4525963"/>
          </a:xfrm>
        </p:spPr>
        <p:txBody>
          <a:bodyPr/>
          <a:lstStyle/>
          <a:p>
            <a:r>
              <a:rPr lang="kk-KZ" dirty="0" smtClean="0"/>
              <a:t>Математикалық күтімі</a:t>
            </a:r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endParaRPr lang="kk-KZ" dirty="0" smtClean="0"/>
          </a:p>
          <a:p>
            <a:r>
              <a:rPr lang="kk-KZ" dirty="0" smtClean="0"/>
              <a:t>Дисперсиясы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12776"/>
            <a:ext cx="661771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564904"/>
            <a:ext cx="4820903" cy="10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4365104"/>
            <a:ext cx="8345213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0259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6632"/>
            <a:ext cx="4488499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144" y="908718"/>
            <a:ext cx="4195729" cy="282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76404"/>
            <a:ext cx="8964488" cy="1079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928" y="4941168"/>
            <a:ext cx="3876639" cy="152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258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ru-RU" b="1" dirty="0" err="1" smtClean="0"/>
              <a:t>Кең жолақты байланыс</a:t>
            </a:r>
            <a:r>
              <a:rPr lang="ru-RU" b="1" dirty="0" smtClean="0"/>
              <a:t> </a:t>
            </a:r>
            <a:r>
              <a:rPr lang="ru-RU" b="1" dirty="0" err="1" smtClean="0"/>
              <a:t>жүйелері </a:t>
            </a:r>
            <a:r>
              <a:rPr lang="ru-RU" dirty="0" err="1" smtClean="0"/>
              <a:t>өз атауын</a:t>
            </a:r>
            <a:r>
              <a:rPr lang="ru-RU" dirty="0" smtClean="0"/>
              <a:t> </a:t>
            </a:r>
            <a:r>
              <a:rPr lang="ru-RU" dirty="0" err="1" smtClean="0"/>
              <a:t>оларда</a:t>
            </a:r>
            <a:r>
              <a:rPr lang="ru-RU" dirty="0" smtClean="0"/>
              <a:t> </a:t>
            </a:r>
            <a:r>
              <a:rPr lang="ru-RU" dirty="0" err="1" smtClean="0"/>
              <a:t>қолданылатын сигналдар</a:t>
            </a:r>
            <a:r>
              <a:rPr lang="ru-RU" dirty="0" smtClean="0"/>
              <a:t> </a:t>
            </a:r>
            <a:r>
              <a:rPr lang="ru-RU" dirty="0" err="1" smtClean="0"/>
              <a:t>алатын</a:t>
            </a:r>
            <a:r>
              <a:rPr lang="ru-RU" dirty="0" smtClean="0"/>
              <a:t> </a:t>
            </a:r>
            <a:r>
              <a:rPr lang="ru-RU" dirty="0" err="1" smtClean="0"/>
              <a:t>жолақ ақпаратты тікелей</a:t>
            </a:r>
            <a:r>
              <a:rPr lang="ru-RU" dirty="0" smtClean="0"/>
              <a:t> беру </a:t>
            </a:r>
            <a:r>
              <a:rPr lang="ru-RU" dirty="0" err="1" smtClean="0"/>
              <a:t>үшін қажетті жолақтан әлдеқайда кең </a:t>
            </a:r>
            <a:r>
              <a:rPr lang="ru-RU" dirty="0" smtClean="0"/>
              <a:t>бол</a:t>
            </a:r>
            <a:r>
              <a:rPr lang="kk-KZ" dirty="0" smtClean="0"/>
              <a:t>ғандығынан алды.</a:t>
            </a:r>
          </a:p>
          <a:p>
            <a:pPr algn="just"/>
            <a:r>
              <a:rPr lang="en-GB" dirty="0" smtClean="0"/>
              <a:t>T </a:t>
            </a:r>
            <a:r>
              <a:rPr lang="ru-RU" dirty="0" err="1" smtClean="0"/>
              <a:t>ұзақтығы </a:t>
            </a:r>
            <a:r>
              <a:rPr lang="ru-RU" dirty="0" smtClean="0"/>
              <a:t>мен </a:t>
            </a:r>
            <a:r>
              <a:rPr lang="en-GB" dirty="0" smtClean="0"/>
              <a:t>W </a:t>
            </a:r>
            <a:r>
              <a:rPr lang="kk-KZ" dirty="0" smtClean="0"/>
              <a:t>жиілік </a:t>
            </a:r>
            <a:r>
              <a:rPr lang="ru-RU" dirty="0" smtClean="0"/>
              <a:t>диапазоны бар сигнал </a:t>
            </a:r>
            <a:r>
              <a:rPr lang="ru-RU" dirty="0" err="1" smtClean="0"/>
              <a:t>үшін</a:t>
            </a:r>
            <a:r>
              <a:rPr lang="ru-RU" dirty="0" smtClean="0"/>
              <a:t> сигнал </a:t>
            </a:r>
            <a:r>
              <a:rPr lang="ru-RU" dirty="0" err="1" smtClean="0"/>
              <a:t>кеңістігінің</a:t>
            </a:r>
            <a:r>
              <a:rPr lang="ru-RU" dirty="0" smtClean="0"/>
              <a:t> </a:t>
            </a:r>
            <a:r>
              <a:rPr lang="ru-RU" dirty="0" err="1" smtClean="0"/>
              <a:t>өлшемі</a:t>
            </a:r>
            <a:r>
              <a:rPr lang="ru-RU" dirty="0" smtClean="0"/>
              <a:t> </a:t>
            </a:r>
            <a:r>
              <a:rPr lang="ru-RU" b="1" dirty="0" smtClean="0"/>
              <a:t>2</a:t>
            </a:r>
            <a:r>
              <a:rPr lang="en-GB" b="1" dirty="0" smtClean="0"/>
              <a:t>WT </a:t>
            </a:r>
            <a:r>
              <a:rPr lang="ru-RU" dirty="0" err="1" smtClean="0"/>
              <a:t>құрайды.</a:t>
            </a:r>
            <a:endParaRPr lang="en-GB" dirty="0" smtClean="0"/>
          </a:p>
          <a:p>
            <a:pPr algn="just"/>
            <a:r>
              <a:rPr lang="ru-RU" dirty="0" err="1" smtClean="0"/>
              <a:t>Шеннонның</a:t>
            </a:r>
            <a:r>
              <a:rPr lang="ru-RU" dirty="0" smtClean="0"/>
              <a:t> </a:t>
            </a:r>
            <a:r>
              <a:rPr lang="ru-RU" dirty="0" err="1" smtClean="0"/>
              <a:t>іргелі</a:t>
            </a:r>
            <a:r>
              <a:rPr lang="ru-RU" dirty="0" smtClean="0"/>
              <a:t> </a:t>
            </a:r>
            <a:r>
              <a:rPr lang="ru-RU" dirty="0" err="1" smtClean="0"/>
              <a:t>шекарасына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 Гаусс каналы </a:t>
            </a:r>
            <a:r>
              <a:rPr lang="ru-RU" dirty="0" err="1" smtClean="0"/>
              <a:t>жағдайында</a:t>
            </a:r>
            <a:r>
              <a:rPr lang="ru-RU" dirty="0" smtClean="0"/>
              <a:t> </a:t>
            </a:r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істейтін</a:t>
            </a:r>
            <a:r>
              <a:rPr lang="ru-RU" dirty="0" smtClean="0"/>
              <a:t> </a:t>
            </a:r>
            <a:r>
              <a:rPr lang="ru-RU" dirty="0" err="1" smtClean="0"/>
              <a:t>байланыс</a:t>
            </a:r>
            <a:r>
              <a:rPr lang="ru-RU" dirty="0" smtClean="0"/>
              <a:t> </a:t>
            </a:r>
            <a:r>
              <a:rPr lang="ru-RU" dirty="0" err="1" smtClean="0"/>
              <a:t>жүйесінің</a:t>
            </a:r>
            <a:r>
              <a:rPr lang="ru-RU" dirty="0" smtClean="0"/>
              <a:t> </a:t>
            </a:r>
            <a:r>
              <a:rPr lang="ru-RU" dirty="0" err="1" smtClean="0"/>
              <a:t>спектрлік</a:t>
            </a:r>
            <a:r>
              <a:rPr lang="ru-RU" dirty="0" smtClean="0"/>
              <a:t> </a:t>
            </a:r>
            <a:r>
              <a:rPr lang="ru-RU" dirty="0" err="1" smtClean="0"/>
              <a:t>тиімділігі</a:t>
            </a:r>
            <a:r>
              <a:rPr lang="ru-RU" dirty="0" smtClean="0"/>
              <a:t> (</a:t>
            </a:r>
            <a:r>
              <a:rPr lang="ru-RU" dirty="0" err="1" smtClean="0"/>
              <a:t>яғни</a:t>
            </a:r>
            <a:r>
              <a:rPr lang="ru-RU" dirty="0" smtClean="0"/>
              <a:t>, </a:t>
            </a:r>
            <a:r>
              <a:rPr lang="en-GB" dirty="0" smtClean="0"/>
              <a:t>R </a:t>
            </a:r>
            <a:r>
              <a:rPr lang="ru-RU" dirty="0" err="1" smtClean="0"/>
              <a:t>деректер</a:t>
            </a:r>
            <a:r>
              <a:rPr lang="ru-RU" dirty="0" smtClean="0"/>
              <a:t> беру </a:t>
            </a:r>
            <a:r>
              <a:rPr lang="ru-RU" dirty="0" err="1" smtClean="0"/>
              <a:t>жылдамдығының</a:t>
            </a:r>
            <a:r>
              <a:rPr lang="ru-RU" dirty="0" smtClean="0"/>
              <a:t> </a:t>
            </a:r>
            <a:r>
              <a:rPr lang="en-GB" dirty="0" smtClean="0"/>
              <a:t>W </a:t>
            </a:r>
            <a:r>
              <a:rPr lang="ru-RU" dirty="0" smtClean="0"/>
              <a:t>сигнал </a:t>
            </a:r>
            <a:r>
              <a:rPr lang="ru-RU" dirty="0" err="1" smtClean="0"/>
              <a:t>жолағына</a:t>
            </a:r>
            <a:r>
              <a:rPr lang="ru-RU" dirty="0" smtClean="0"/>
              <a:t> </a:t>
            </a:r>
            <a:r>
              <a:rPr lang="ru-RU" dirty="0" err="1" smtClean="0"/>
              <a:t>қатынасы</a:t>
            </a:r>
            <a:r>
              <a:rPr lang="ru-RU" dirty="0" smtClean="0"/>
              <a:t>) </a:t>
            </a:r>
            <a:r>
              <a:rPr lang="ru-RU" dirty="0" err="1" smtClean="0"/>
              <a:t>мынадай</a:t>
            </a:r>
            <a:r>
              <a:rPr lang="ru-RU" dirty="0" smtClean="0"/>
              <a:t> </a:t>
            </a:r>
            <a:r>
              <a:rPr lang="ru-RU" dirty="0" err="1" smtClean="0"/>
              <a:t>теңсіздікті</a:t>
            </a:r>
            <a:r>
              <a:rPr lang="ru-RU" dirty="0" smtClean="0"/>
              <a:t> </a:t>
            </a:r>
            <a:r>
              <a:rPr lang="ru-RU" dirty="0" err="1" smtClean="0"/>
              <a:t>қанағаттандырады</a:t>
            </a:r>
            <a:r>
              <a:rPr lang="en-GB" dirty="0" smtClean="0"/>
              <a:t>:</a:t>
            </a:r>
            <a:endParaRPr lang="ru-RU" dirty="0"/>
          </a:p>
        </p:txBody>
      </p:sp>
      <p:pic>
        <p:nvPicPr>
          <p:cNvPr id="4" name="Picture 4" descr="https://siblec.ru/img/86/086.files/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82666" y="5733256"/>
            <a:ext cx="3277716" cy="10535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1" y="22109"/>
            <a:ext cx="9126613" cy="814603"/>
          </a:xfrm>
        </p:spPr>
        <p:txBody>
          <a:bodyPr>
            <a:noAutofit/>
          </a:bodyPr>
          <a:lstStyle/>
          <a:p>
            <a:r>
              <a:rPr lang="ru-RU" sz="3200" dirty="0" err="1"/>
              <a:t>Екілік</a:t>
            </a:r>
            <a:r>
              <a:rPr lang="ru-RU" sz="3200" dirty="0"/>
              <a:t> </a:t>
            </a:r>
            <a:r>
              <a:rPr lang="ru-RU" sz="3200" dirty="0" err="1"/>
              <a:t>сигналдардың</a:t>
            </a:r>
            <a:r>
              <a:rPr lang="ru-RU" sz="3200" dirty="0"/>
              <a:t> </a:t>
            </a:r>
            <a:r>
              <a:rPr lang="ru-RU" sz="3200" dirty="0" err="1"/>
              <a:t>жұптарын</a:t>
            </a:r>
            <a:r>
              <a:rPr lang="ru-RU" sz="3200" dirty="0"/>
              <a:t> </a:t>
            </a:r>
            <a:r>
              <a:rPr lang="ru-RU" sz="3200" dirty="0" err="1"/>
              <a:t>таңдау</a:t>
            </a:r>
            <a:r>
              <a:rPr lang="ru-RU" sz="3200" dirty="0"/>
              <a:t> </a:t>
            </a:r>
            <a:r>
              <a:rPr lang="ru-RU" sz="3200" dirty="0" err="1" smtClean="0"/>
              <a:t>нұсқалары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764704"/>
            <a:ext cx="9037431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17790" y="4869160"/>
            <a:ext cx="9161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/>
              <a:t>а</a:t>
            </a:r>
            <a:r>
              <a:rPr lang="ru-RU" sz="2400" dirty="0" smtClean="0"/>
              <a:t>) </a:t>
            </a:r>
            <a:r>
              <a:rPr lang="ru-RU" sz="2400" dirty="0" err="1" smtClean="0"/>
              <a:t>Бекітілген</a:t>
            </a:r>
            <a:r>
              <a:rPr lang="ru-RU" sz="2400" dirty="0" smtClean="0"/>
              <a:t> </a:t>
            </a:r>
            <a:r>
              <a:rPr lang="ru-RU" sz="2400" dirty="0" err="1"/>
              <a:t>ұзындықтағы</a:t>
            </a:r>
            <a:r>
              <a:rPr lang="ru-RU" sz="2400" dirty="0"/>
              <a:t> </a:t>
            </a:r>
            <a:r>
              <a:rPr lang="ru-RU" sz="2400" dirty="0" err="1"/>
              <a:t>екі</a:t>
            </a:r>
            <a:r>
              <a:rPr lang="ru-RU" sz="2400" dirty="0"/>
              <a:t> </a:t>
            </a:r>
            <a:r>
              <a:rPr lang="ru-RU" sz="2400" dirty="0" err="1"/>
              <a:t>вектордың</a:t>
            </a:r>
            <a:r>
              <a:rPr lang="ru-RU" sz="2400" dirty="0"/>
              <a:t> </a:t>
            </a:r>
            <a:r>
              <a:rPr lang="ru-RU" sz="2400" dirty="0" err="1"/>
              <a:t>арақашықтығын</a:t>
            </a:r>
            <a:r>
              <a:rPr lang="ru-RU" sz="2400" dirty="0"/>
              <a:t> </a:t>
            </a:r>
            <a:r>
              <a:rPr lang="ru-RU" sz="2400" dirty="0" err="1"/>
              <a:t>арттыру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олардың</a:t>
            </a:r>
            <a:r>
              <a:rPr lang="ru-RU" sz="2400" dirty="0"/>
              <a:t> </a:t>
            </a:r>
            <a:r>
              <a:rPr lang="ru-RU" sz="2400" dirty="0" err="1"/>
              <a:t>қарама</a:t>
            </a:r>
            <a:r>
              <a:rPr lang="ru-RU" sz="2400" dirty="0"/>
              <a:t> -</a:t>
            </a:r>
            <a:r>
              <a:rPr lang="ru-RU" sz="2400" dirty="0" err="1"/>
              <a:t>қарсы</a:t>
            </a:r>
            <a:r>
              <a:rPr lang="ru-RU" sz="2400" dirty="0"/>
              <a:t> (</a:t>
            </a:r>
            <a:r>
              <a:rPr lang="ru-RU" sz="2400" b="1" i="1" dirty="0" err="1"/>
              <a:t>антиподальды</a:t>
            </a:r>
            <a:r>
              <a:rPr lang="ru-RU" sz="2400" dirty="0"/>
              <a:t>) </a:t>
            </a:r>
            <a:r>
              <a:rPr lang="ru-RU" sz="2400" dirty="0" err="1"/>
              <a:t>түрін</a:t>
            </a:r>
            <a:r>
              <a:rPr lang="ru-RU" sz="2400" dirty="0"/>
              <a:t> </a:t>
            </a:r>
            <a:r>
              <a:rPr lang="ru-RU" sz="2400" dirty="0" err="1" smtClean="0"/>
              <a:t>таңдау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05" y="6055357"/>
            <a:ext cx="880293" cy="289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977808"/>
            <a:ext cx="2381074" cy="44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892940"/>
            <a:ext cx="2492087" cy="55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241" y="5735792"/>
            <a:ext cx="2456758" cy="933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80" y="25287"/>
            <a:ext cx="914062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b) </a:t>
            </a:r>
            <a:r>
              <a:rPr lang="ru-RU" dirty="0" err="1" smtClean="0"/>
              <a:t>Тасымалдаушы</a:t>
            </a:r>
            <a:r>
              <a:rPr lang="ru-RU" dirty="0" smtClean="0"/>
              <a:t> </a:t>
            </a:r>
            <a:r>
              <a:rPr lang="ru-RU" dirty="0" err="1"/>
              <a:t>жиіліктердің</a:t>
            </a:r>
            <a:r>
              <a:rPr lang="ru-RU" dirty="0"/>
              <a:t> </a:t>
            </a:r>
            <a:r>
              <a:rPr lang="ru-RU" dirty="0" err="1"/>
              <a:t>типтік</a:t>
            </a:r>
            <a:r>
              <a:rPr lang="ru-RU" dirty="0"/>
              <a:t> </a:t>
            </a:r>
            <a:r>
              <a:rPr lang="ru-RU" dirty="0" err="1"/>
              <a:t>таңдауы</a:t>
            </a:r>
            <a:r>
              <a:rPr lang="ru-RU" dirty="0"/>
              <a:t> </a:t>
            </a:r>
            <a:r>
              <a:rPr lang="ru-RU" dirty="0" err="1"/>
              <a:t>сигналдар</a:t>
            </a:r>
            <a:r>
              <a:rPr lang="ru-RU" dirty="0"/>
              <a:t> </a:t>
            </a:r>
            <a:r>
              <a:rPr lang="ru-RU" b="1" i="1" dirty="0" err="1"/>
              <a:t>ортогоналды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c) 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24744"/>
            <a:ext cx="2491477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019969"/>
            <a:ext cx="2624719" cy="641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852711"/>
            <a:ext cx="2254359" cy="97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14" y="1757389"/>
            <a:ext cx="1433455" cy="473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661567"/>
            <a:ext cx="2455483" cy="454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12" y="2231158"/>
            <a:ext cx="2466257" cy="475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937925"/>
            <a:ext cx="2503378" cy="1062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18256" y="3000334"/>
            <a:ext cx="91622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/>
              <a:t>Алдыңғы</a:t>
            </a:r>
            <a:r>
              <a:rPr lang="ru-RU" sz="2800" dirty="0"/>
              <a:t> </a:t>
            </a:r>
            <a:r>
              <a:rPr lang="ru-RU" sz="2800" dirty="0" err="1"/>
              <a:t>ойға</a:t>
            </a:r>
            <a:r>
              <a:rPr lang="ru-RU" sz="2800" dirty="0"/>
              <a:t> </a:t>
            </a:r>
            <a:r>
              <a:rPr lang="ru-RU" sz="2800" dirty="0" err="1"/>
              <a:t>сүйене</a:t>
            </a:r>
            <a:r>
              <a:rPr lang="ru-RU" sz="2800" dirty="0"/>
              <a:t> </a:t>
            </a:r>
            <a:r>
              <a:rPr lang="ru-RU" sz="2800" dirty="0" err="1"/>
              <a:t>отырып</a:t>
            </a:r>
            <a:r>
              <a:rPr lang="ru-RU" sz="2800" dirty="0"/>
              <a:t>, </a:t>
            </a:r>
            <a:r>
              <a:rPr lang="ru-RU" sz="2800" dirty="0" err="1"/>
              <a:t>біз</a:t>
            </a:r>
            <a:r>
              <a:rPr lang="ru-RU" sz="2800" dirty="0"/>
              <a:t> </a:t>
            </a:r>
            <a:r>
              <a:rPr lang="ru-RU" sz="2800" dirty="0" err="1"/>
              <a:t>екілік</a:t>
            </a:r>
            <a:r>
              <a:rPr lang="ru-RU" sz="2800" dirty="0"/>
              <a:t> </a:t>
            </a:r>
            <a:r>
              <a:rPr lang="ru-RU" sz="2800" dirty="0" err="1"/>
              <a:t>ақпаратты</a:t>
            </a:r>
            <a:r>
              <a:rPr lang="ru-RU" sz="2800" dirty="0"/>
              <a:t> беру </a:t>
            </a:r>
            <a:r>
              <a:rPr lang="ru-RU" sz="2800" dirty="0" err="1"/>
              <a:t>үшін</a:t>
            </a:r>
            <a:r>
              <a:rPr lang="ru-RU" sz="2800" dirty="0"/>
              <a:t> </a:t>
            </a:r>
            <a:r>
              <a:rPr lang="ru-RU" sz="2800" dirty="0" err="1"/>
              <a:t>сигналдар</a:t>
            </a:r>
            <a:r>
              <a:rPr lang="ru-RU" sz="2800" dirty="0"/>
              <a:t> </a:t>
            </a:r>
            <a:r>
              <a:rPr lang="ru-RU" sz="2800" dirty="0" err="1"/>
              <a:t>жұбын</a:t>
            </a:r>
            <a:r>
              <a:rPr lang="ru-RU" sz="2800" dirty="0"/>
              <a:t> </a:t>
            </a:r>
            <a:r>
              <a:rPr lang="ru-RU" sz="2800" dirty="0" err="1"/>
              <a:t>таңдау</a:t>
            </a:r>
            <a:r>
              <a:rPr lang="ru-RU" sz="2800" dirty="0"/>
              <a:t> </a:t>
            </a:r>
            <a:r>
              <a:rPr lang="ru-RU" sz="2800" dirty="0" err="1"/>
              <a:t>мәселесі</a:t>
            </a:r>
            <a:r>
              <a:rPr lang="ru-RU" sz="2800" dirty="0"/>
              <a:t> </a:t>
            </a:r>
            <a:r>
              <a:rPr lang="ru-RU" sz="2800" dirty="0" err="1"/>
              <a:t>туралы</a:t>
            </a:r>
            <a:r>
              <a:rPr lang="ru-RU" sz="2800" dirty="0"/>
              <a:t> </a:t>
            </a:r>
            <a:r>
              <a:rPr lang="ru-RU" sz="2800" dirty="0" err="1"/>
              <a:t>келесі</a:t>
            </a:r>
            <a:r>
              <a:rPr lang="ru-RU" sz="2800" dirty="0"/>
              <a:t> </a:t>
            </a:r>
            <a:r>
              <a:rPr lang="ru-RU" sz="2800" dirty="0" err="1"/>
              <a:t>қорытынды</a:t>
            </a:r>
            <a:r>
              <a:rPr lang="ru-RU" sz="2800" dirty="0"/>
              <a:t> </a:t>
            </a:r>
            <a:r>
              <a:rPr lang="ru-RU" sz="2800" dirty="0" err="1"/>
              <a:t>жасай</a:t>
            </a:r>
            <a:r>
              <a:rPr lang="ru-RU" sz="2800" dirty="0"/>
              <a:t> </a:t>
            </a:r>
            <a:r>
              <a:rPr lang="ru-RU" sz="2800" dirty="0" err="1"/>
              <a:t>аламыз</a:t>
            </a:r>
            <a:r>
              <a:rPr lang="ru-RU" sz="2800" dirty="0"/>
              <a:t>: </a:t>
            </a:r>
            <a:r>
              <a:rPr lang="ru-RU" sz="2800" dirty="0" err="1" smtClean="0"/>
              <a:t>ке</a:t>
            </a:r>
            <a:r>
              <a:rPr lang="kk-KZ" sz="2800" dirty="0" smtClean="0"/>
              <a:t>ңейтілген</a:t>
            </a:r>
            <a:r>
              <a:rPr lang="ru-RU" sz="2800" dirty="0" smtClean="0"/>
              <a:t> </a:t>
            </a:r>
            <a:r>
              <a:rPr lang="ru-RU" sz="2800" dirty="0" err="1"/>
              <a:t>спектрі</a:t>
            </a:r>
            <a:r>
              <a:rPr lang="ru-RU" sz="2800" dirty="0"/>
              <a:t> бар </a:t>
            </a:r>
            <a:r>
              <a:rPr lang="ru-RU" sz="2800" dirty="0" err="1"/>
              <a:t>сигналдарды</a:t>
            </a:r>
            <a:r>
              <a:rPr lang="ru-RU" sz="2800" dirty="0"/>
              <a:t> </a:t>
            </a:r>
            <a:r>
              <a:rPr lang="ru-RU" sz="2800" dirty="0" err="1"/>
              <a:t>қолдануда</a:t>
            </a:r>
            <a:r>
              <a:rPr lang="ru-RU" sz="2800" dirty="0"/>
              <a:t> </a:t>
            </a:r>
            <a:r>
              <a:rPr lang="ru-RU" sz="2800" dirty="0" err="1"/>
              <a:t>ешқандай</a:t>
            </a:r>
            <a:r>
              <a:rPr lang="ru-RU" sz="2800" dirty="0"/>
              <a:t> </a:t>
            </a:r>
            <a:r>
              <a:rPr lang="ru-RU" sz="2800" dirty="0" err="1"/>
              <a:t>артықшылықтар</a:t>
            </a:r>
            <a:r>
              <a:rPr lang="ru-RU" sz="2800" dirty="0"/>
              <a:t> </a:t>
            </a:r>
            <a:r>
              <a:rPr lang="ru-RU" sz="2800" dirty="0" err="1" smtClean="0"/>
              <a:t>болмауы</a:t>
            </a:r>
            <a:r>
              <a:rPr lang="ru-RU" sz="2800" dirty="0" smtClean="0"/>
              <a:t> </a:t>
            </a:r>
            <a:r>
              <a:rPr lang="ru-RU" sz="2800" dirty="0" err="1" smtClean="0"/>
              <a:t>мүмкін</a:t>
            </a:r>
            <a:r>
              <a:rPr lang="ru-RU" sz="2800" dirty="0" smtClean="0"/>
              <a:t>, </a:t>
            </a:r>
            <a:r>
              <a:rPr lang="ru-RU" sz="2800" dirty="0" err="1"/>
              <a:t>өйткені</a:t>
            </a:r>
            <a:r>
              <a:rPr lang="ru-RU" sz="2800" dirty="0"/>
              <a:t> </a:t>
            </a:r>
            <a:r>
              <a:rPr lang="ru-RU" sz="2800" dirty="0" err="1"/>
              <a:t>сигналдың</a:t>
            </a:r>
            <a:r>
              <a:rPr lang="ru-RU" sz="2800" dirty="0"/>
              <a:t>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минималды</a:t>
            </a:r>
            <a:r>
              <a:rPr lang="ru-RU" sz="2800" dirty="0"/>
              <a:t> 1/Т </a:t>
            </a:r>
            <a:r>
              <a:rPr lang="ru-RU" sz="2800" dirty="0" err="1" smtClean="0"/>
              <a:t>өткізу</a:t>
            </a:r>
            <a:r>
              <a:rPr lang="ru-RU" sz="2800" dirty="0" smtClean="0"/>
              <a:t> </a:t>
            </a:r>
            <a:r>
              <a:rPr lang="ru-RU" sz="2800" dirty="0" err="1"/>
              <a:t>қабілеттілігінен</a:t>
            </a:r>
            <a:r>
              <a:rPr lang="ru-RU" sz="2800" dirty="0"/>
              <a:t> </a:t>
            </a:r>
            <a:r>
              <a:rPr lang="ru-RU" sz="2800" dirty="0" err="1"/>
              <a:t>асып</a:t>
            </a:r>
            <a:r>
              <a:rPr lang="ru-RU" sz="2800" dirty="0"/>
              <a:t> </a:t>
            </a:r>
            <a:r>
              <a:rPr lang="ru-RU" sz="2800" dirty="0" err="1" smtClean="0"/>
              <a:t>түсу</a:t>
            </a:r>
            <a:r>
              <a:rPr lang="ru-RU" sz="2800" dirty="0" smtClean="0"/>
              <a:t> </a:t>
            </a:r>
            <a:r>
              <a:rPr lang="ru-RU" sz="2800" dirty="0" err="1" smtClean="0"/>
              <a:t>қателік</a:t>
            </a:r>
            <a:r>
              <a:rPr lang="ru-RU" sz="2800" dirty="0" smtClean="0"/>
              <a:t> </a:t>
            </a:r>
            <a:r>
              <a:rPr lang="ru-RU" sz="2800" dirty="0" err="1"/>
              <a:t>ықтималдығының</a:t>
            </a:r>
            <a:r>
              <a:rPr lang="ru-RU" sz="2800" dirty="0"/>
              <a:t> </a:t>
            </a:r>
            <a:r>
              <a:rPr lang="ru-RU" sz="2800" dirty="0" err="1"/>
              <a:t>төмендеуіне</a:t>
            </a:r>
            <a:r>
              <a:rPr lang="ru-RU" sz="2800" dirty="0"/>
              <a:t> </a:t>
            </a:r>
            <a:r>
              <a:rPr lang="ru-RU" sz="2800" dirty="0" err="1"/>
              <a:t>әкелмейді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55111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2577" y="116632"/>
            <a:ext cx="9144000" cy="764704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M-</a:t>
            </a:r>
            <a:r>
              <a:rPr lang="kk-KZ" sz="2800" b="1" dirty="0" smtClean="0"/>
              <a:t>өлшемді</a:t>
            </a:r>
            <a:r>
              <a:rPr lang="en-US" sz="2800" b="1" dirty="0" smtClean="0"/>
              <a:t> </a:t>
            </a:r>
            <a:r>
              <a:rPr lang="ru-RU" sz="2800" b="1" dirty="0" err="1"/>
              <a:t>мәліметтерін</a:t>
            </a:r>
            <a:r>
              <a:rPr lang="ru-RU" sz="2800" b="1" dirty="0"/>
              <a:t> беру (</a:t>
            </a:r>
            <a:r>
              <a:rPr lang="ru-RU" sz="2800" b="1" dirty="0" err="1"/>
              <a:t>детерминирленген</a:t>
            </a:r>
            <a:r>
              <a:rPr lang="ru-RU" sz="2800" b="1" dirty="0"/>
              <a:t> </a:t>
            </a:r>
            <a:r>
              <a:rPr lang="ru-RU" sz="2800" b="1" dirty="0" err="1"/>
              <a:t>сигналдар</a:t>
            </a:r>
            <a:r>
              <a:rPr lang="ru-RU" sz="2800" b="1" dirty="0"/>
              <a:t>).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	M&gt;2 </a:t>
            </a:r>
            <a:r>
              <a:rPr lang="ru-RU" dirty="0" err="1" smtClean="0"/>
              <a:t>бо</a:t>
            </a:r>
            <a:r>
              <a:rPr lang="kk-KZ" dirty="0" smtClean="0"/>
              <a:t>лғанда </a:t>
            </a:r>
            <a:r>
              <a:rPr lang="ru-RU" dirty="0" err="1" smtClean="0"/>
              <a:t>сигналдарының</a:t>
            </a:r>
            <a:r>
              <a:rPr lang="ru-RU" dirty="0" smtClean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санымен</a:t>
            </a:r>
            <a:r>
              <a:rPr lang="ru-RU" dirty="0"/>
              <a:t>, </a:t>
            </a:r>
            <a:r>
              <a:rPr lang="ru-RU" dirty="0" err="1"/>
              <a:t>шынымен</a:t>
            </a:r>
            <a:r>
              <a:rPr lang="ru-RU" dirty="0"/>
              <a:t> </a:t>
            </a:r>
            <a:r>
              <a:rPr lang="ru-RU" dirty="0" err="1"/>
              <a:t>қабылданған</a:t>
            </a:r>
            <a:r>
              <a:rPr lang="ru-RU" dirty="0"/>
              <a:t> </a:t>
            </a:r>
            <a:r>
              <a:rPr lang="ru-RU" dirty="0" err="1"/>
              <a:t>сигналды</a:t>
            </a:r>
            <a:r>
              <a:rPr lang="ru-RU" dirty="0"/>
              <a:t> </a:t>
            </a:r>
            <a:r>
              <a:rPr lang="ru-RU" dirty="0" err="1"/>
              <a:t>қате</a:t>
            </a:r>
            <a:r>
              <a:rPr lang="ru-RU" dirty="0"/>
              <a:t> </a:t>
            </a:r>
            <a:r>
              <a:rPr lang="ru-RU" dirty="0" err="1"/>
              <a:t>сигналдардың</a:t>
            </a:r>
            <a:r>
              <a:rPr lang="ru-RU" dirty="0"/>
              <a:t> </a:t>
            </a:r>
            <a:r>
              <a:rPr lang="ru-RU" dirty="0" err="1"/>
              <a:t>бірімен</a:t>
            </a:r>
            <a:r>
              <a:rPr lang="ru-RU" dirty="0"/>
              <a:t> </a:t>
            </a:r>
            <a:r>
              <a:rPr lang="ru-RU" dirty="0" err="1"/>
              <a:t>араластыру</a:t>
            </a:r>
            <a:r>
              <a:rPr lang="ru-RU" dirty="0"/>
              <a:t> </a:t>
            </a:r>
            <a:r>
              <a:rPr lang="ru-RU" dirty="0" err="1"/>
              <a:t>ықтималдығы</a:t>
            </a:r>
            <a:r>
              <a:rPr lang="ru-RU" dirty="0"/>
              <a:t> </a:t>
            </a:r>
            <a:r>
              <a:rPr lang="en-US" dirty="0" smtClean="0"/>
              <a:t> </a:t>
            </a:r>
            <a:r>
              <a:rPr lang="ru-RU" dirty="0" err="1" smtClean="0"/>
              <a:t>мынадай</a:t>
            </a:r>
            <a:r>
              <a:rPr lang="ru-RU" dirty="0" smtClean="0"/>
              <a:t> </a:t>
            </a:r>
            <a:r>
              <a:rPr lang="ru-RU" dirty="0" err="1" smtClean="0"/>
              <a:t>шешім</a:t>
            </a:r>
            <a:r>
              <a:rPr lang="ru-RU" dirty="0" smtClean="0"/>
              <a:t> </a:t>
            </a:r>
            <a:r>
              <a:rPr lang="ru-RU" dirty="0" err="1"/>
              <a:t>ережелеріне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 smtClean="0"/>
              <a:t>анықталады</a:t>
            </a:r>
            <a:r>
              <a:rPr lang="ru-RU" dirty="0"/>
              <a:t>: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86" y="3092312"/>
            <a:ext cx="8873410" cy="76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305" y="3861048"/>
            <a:ext cx="4246972" cy="71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017" y="4615651"/>
            <a:ext cx="3661548" cy="1319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5436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5904" y="0"/>
            <a:ext cx="9179903" cy="4922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Кеңжолақты</a:t>
            </a:r>
            <a:r>
              <a:rPr lang="ru-RU" dirty="0" smtClean="0"/>
              <a:t> </a:t>
            </a:r>
            <a:r>
              <a:rPr lang="ru-RU" dirty="0"/>
              <a:t>(радио) </a:t>
            </a:r>
            <a:r>
              <a:rPr lang="ru-RU" dirty="0" err="1"/>
              <a:t>сигналдардың</a:t>
            </a:r>
            <a:r>
              <a:rPr lang="ru-RU" dirty="0"/>
              <a:t> </a:t>
            </a:r>
            <a:r>
              <a:rPr lang="ru-RU" dirty="0" err="1"/>
              <a:t>жағдайын</a:t>
            </a:r>
            <a:r>
              <a:rPr lang="ru-RU" dirty="0"/>
              <a:t> </a:t>
            </a:r>
            <a:r>
              <a:rPr lang="ru-RU" dirty="0" err="1" smtClean="0"/>
              <a:t>қарастыру</a:t>
            </a:r>
            <a:r>
              <a:rPr lang="ru-RU" dirty="0" smtClean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осындай</a:t>
            </a:r>
            <a:r>
              <a:rPr lang="ru-RU" dirty="0"/>
              <a:t>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моделіне</a:t>
            </a:r>
            <a:r>
              <a:rPr lang="ru-RU" dirty="0"/>
              <a:t> </a:t>
            </a:r>
            <a:r>
              <a:rPr lang="ru-RU" dirty="0" err="1" smtClean="0"/>
              <a:t>жүгінейік</a:t>
            </a:r>
            <a:endParaRPr lang="ru-RU" dirty="0" smtClean="0"/>
          </a:p>
          <a:p>
            <a:pPr marL="0" indent="0" algn="just">
              <a:buNone/>
            </a:pPr>
            <a:endParaRPr lang="kk-KZ" dirty="0"/>
          </a:p>
          <a:p>
            <a:pPr marL="0" indent="0" algn="just">
              <a:buNone/>
            </a:pPr>
            <a:r>
              <a:rPr lang="ru-RU" dirty="0" err="1" smtClean="0"/>
              <a:t>мұнда</a:t>
            </a:r>
            <a:r>
              <a:rPr lang="ru-RU" dirty="0" smtClean="0"/>
              <a:t> </a:t>
            </a:r>
            <a:r>
              <a:rPr lang="en-US" dirty="0" smtClean="0"/>
              <a:t>S</a:t>
            </a:r>
            <a:r>
              <a:rPr lang="ru-RU" dirty="0"/>
              <a:t>(</a:t>
            </a:r>
            <a:r>
              <a:rPr lang="en-US" dirty="0" smtClean="0"/>
              <a:t>t</a:t>
            </a:r>
            <a:r>
              <a:rPr lang="ru-RU" dirty="0" smtClean="0"/>
              <a:t>) </a:t>
            </a:r>
            <a:r>
              <a:rPr lang="en-US" dirty="0" smtClean="0"/>
              <a:t>- </a:t>
            </a:r>
            <a:r>
              <a:rPr lang="ru-RU" dirty="0" err="1"/>
              <a:t>амплитудалық</a:t>
            </a:r>
            <a:r>
              <a:rPr lang="ru-RU" dirty="0"/>
              <a:t> модуляция </a:t>
            </a:r>
            <a:r>
              <a:rPr lang="ru-RU" dirty="0" err="1"/>
              <a:t>заңын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 smtClean="0"/>
              <a:t>ораушысы</a:t>
            </a:r>
            <a:r>
              <a:rPr lang="ru-RU" dirty="0" smtClean="0"/>
              <a:t>, </a:t>
            </a:r>
            <a:r>
              <a:rPr lang="el-GR" dirty="0" smtClean="0"/>
              <a:t>γ</a:t>
            </a:r>
            <a:r>
              <a:rPr lang="ru-RU" dirty="0" smtClean="0"/>
              <a:t>(</a:t>
            </a:r>
            <a:r>
              <a:rPr lang="en-US" dirty="0" smtClean="0"/>
              <a:t>t</a:t>
            </a:r>
            <a:r>
              <a:rPr lang="kk-KZ" dirty="0" smtClean="0"/>
              <a:t>)</a:t>
            </a:r>
            <a:r>
              <a:rPr lang="en-US" dirty="0" smtClean="0"/>
              <a:t> </a:t>
            </a:r>
            <a:r>
              <a:rPr lang="ru-RU" dirty="0" err="1"/>
              <a:t>фазалық</a:t>
            </a:r>
            <a:r>
              <a:rPr lang="ru-RU" dirty="0"/>
              <a:t> модуляция </a:t>
            </a:r>
            <a:r>
              <a:rPr lang="ru-RU" dirty="0" err="1"/>
              <a:t>заңын</a:t>
            </a:r>
            <a:r>
              <a:rPr lang="ru-RU" dirty="0"/>
              <a:t> </a:t>
            </a:r>
            <a:r>
              <a:rPr lang="ru-RU" dirty="0" err="1"/>
              <a:t>сипаттайды</a:t>
            </a:r>
            <a:r>
              <a:rPr lang="ru-RU" dirty="0"/>
              <a:t>, ал </a:t>
            </a:r>
            <a:r>
              <a:rPr lang="en-US" dirty="0" smtClean="0"/>
              <a:t>f</a:t>
            </a:r>
            <a:r>
              <a:rPr lang="ru-RU" baseline="-25000" dirty="0"/>
              <a:t>0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ru-RU" dirty="0" err="1"/>
              <a:t>тасымалдаушы</a:t>
            </a:r>
            <a:r>
              <a:rPr lang="ru-RU" dirty="0"/>
              <a:t> </a:t>
            </a:r>
            <a:r>
              <a:rPr lang="ru-RU" dirty="0" err="1"/>
              <a:t>жиілігі</a:t>
            </a:r>
            <a:r>
              <a:rPr lang="ru-RU" dirty="0" smtClean="0"/>
              <a:t>. </a:t>
            </a:r>
            <a:r>
              <a:rPr lang="ru-RU" dirty="0" err="1" smtClean="0"/>
              <a:t>Мына</a:t>
            </a:r>
            <a:r>
              <a:rPr lang="ru-RU" dirty="0" smtClean="0"/>
              <a:t> </a:t>
            </a:r>
            <a:r>
              <a:rPr lang="ru-RU" dirty="0" err="1" smtClean="0"/>
              <a:t>түрге</a:t>
            </a:r>
            <a:r>
              <a:rPr lang="ru-RU" dirty="0" smtClean="0"/>
              <a:t> </a:t>
            </a:r>
            <a:r>
              <a:rPr lang="ru-RU" dirty="0" err="1" smtClean="0"/>
              <a:t>келтіруге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/>
              <a:t>: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556792"/>
            <a:ext cx="5079442" cy="704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930" y="4290471"/>
            <a:ext cx="5794003" cy="632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157192"/>
            <a:ext cx="2945389" cy="55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299" y="5114044"/>
            <a:ext cx="3021264" cy="63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20880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өлшемді</a:t>
            </a:r>
            <a:r>
              <a:rPr lang="ru-RU" dirty="0"/>
              <a:t> </a:t>
            </a:r>
            <a:r>
              <a:rPr lang="ru-RU" dirty="0" err="1"/>
              <a:t>шоқжұлдыздар</a:t>
            </a:r>
            <a:r>
              <a:rPr lang="ru-RU" dirty="0"/>
              <a:t>: 4-</a:t>
            </a:r>
            <a:r>
              <a:rPr lang="en-US" dirty="0"/>
              <a:t>ASK (a), 16-QAM (b) </a:t>
            </a:r>
            <a:r>
              <a:rPr lang="ru-RU" dirty="0" err="1"/>
              <a:t>және</a:t>
            </a:r>
            <a:r>
              <a:rPr lang="ru-RU" dirty="0"/>
              <a:t> 8-</a:t>
            </a:r>
            <a:r>
              <a:rPr lang="en-US" dirty="0"/>
              <a:t>PSK (c).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4138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6464748"/>
            <a:ext cx="4248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i="1" dirty="0"/>
              <a:t>quadrature amplitude modulation </a:t>
            </a:r>
            <a:r>
              <a:rPr lang="en-US" dirty="0"/>
              <a:t>(QAM))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6104491"/>
            <a:ext cx="2586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i="1" dirty="0"/>
              <a:t>phase shift keying </a:t>
            </a:r>
            <a:r>
              <a:rPr lang="en-US" dirty="0"/>
              <a:t>(PSK)) </a:t>
            </a:r>
            <a:endParaRPr lang="ru-RU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830" y="5849010"/>
            <a:ext cx="2139446" cy="880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8193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siblec.ru/img/86/086.files/image08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764704"/>
            <a:ext cx="9324528" cy="3125443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07504" y="116632"/>
            <a:ext cx="9036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C</a:t>
            </a:r>
            <a:r>
              <a:rPr lang="ru-RU" sz="2800" dirty="0" err="1" smtClean="0"/>
              <a:t>имплекст</a:t>
            </a:r>
            <a:r>
              <a:rPr lang="kk-KZ" sz="2800" dirty="0" smtClean="0"/>
              <a:t>і (қарапайым) сигналдар</a:t>
            </a:r>
            <a:endParaRPr lang="ru-RU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Ортогональды</a:t>
            </a:r>
            <a:r>
              <a:rPr lang="ru-RU" dirty="0"/>
              <a:t> </a:t>
            </a:r>
            <a:r>
              <a:rPr lang="ru-RU" dirty="0" err="1"/>
              <a:t>сигналдар</a:t>
            </a:r>
            <a:r>
              <a:rPr lang="ru-RU" dirty="0"/>
              <a:t> </a:t>
            </a:r>
            <a:r>
              <a:rPr lang="ru-RU" dirty="0" err="1"/>
              <a:t>жиынтығының</a:t>
            </a:r>
            <a:r>
              <a:rPr lang="ru-RU" dirty="0"/>
              <a:t> </a:t>
            </a:r>
            <a:r>
              <a:rPr lang="ru-RU" dirty="0" err="1"/>
              <a:t>мысалдары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525963"/>
          </a:xfrm>
        </p:spPr>
        <p:txBody>
          <a:bodyPr/>
          <a:lstStyle/>
          <a:p>
            <a:r>
              <a:rPr lang="ru-RU" dirty="0" err="1"/>
              <a:t>Уақытты</a:t>
            </a:r>
            <a:r>
              <a:rPr lang="ru-RU" dirty="0"/>
              <a:t> </a:t>
            </a:r>
            <a:r>
              <a:rPr lang="ru-RU" dirty="0" smtClean="0"/>
              <a:t>ы</a:t>
            </a:r>
            <a:r>
              <a:rPr lang="kk-KZ" dirty="0" smtClean="0"/>
              <a:t>ғыстыру</a:t>
            </a:r>
            <a:r>
              <a:rPr lang="ru-RU" dirty="0" smtClean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кодтау</a:t>
            </a:r>
            <a:endParaRPr lang="ru-RU" dirty="0"/>
          </a:p>
        </p:txBody>
      </p:sp>
      <p:pic>
        <p:nvPicPr>
          <p:cNvPr id="1026" name="Picture 2" descr="https://siblec.ru/img/86/086.files/image116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53"/>
          <a:stretch/>
        </p:blipFill>
        <p:spPr bwMode="auto">
          <a:xfrm>
            <a:off x="323527" y="2060848"/>
            <a:ext cx="5192885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iblec.ru/img/86/086.files/image11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769" y="3573016"/>
            <a:ext cx="3173399" cy="115212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66743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dirty="0" err="1"/>
              <a:t>Жиіліктік</a:t>
            </a:r>
            <a:r>
              <a:rPr lang="ru-RU" dirty="0"/>
              <a:t> </a:t>
            </a:r>
            <a:r>
              <a:rPr lang="ru-RU" dirty="0" err="1"/>
              <a:t>ығысу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кодтау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Уақыт</a:t>
            </a:r>
            <a:r>
              <a:rPr lang="ru-RU" dirty="0"/>
              <a:t> пен </a:t>
            </a:r>
            <a:r>
              <a:rPr lang="ru-RU" dirty="0" err="1"/>
              <a:t>жиіліктің</a:t>
            </a:r>
            <a:r>
              <a:rPr lang="ru-RU" dirty="0"/>
              <a:t> </a:t>
            </a:r>
            <a:r>
              <a:rPr lang="ru-RU" dirty="0" err="1"/>
              <a:t>қосарлануы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b="1" dirty="0"/>
              <a:t>Парсеваль </a:t>
            </a:r>
            <a:r>
              <a:rPr lang="ru-RU" b="1" dirty="0" err="1"/>
              <a:t>теоремасы</a:t>
            </a:r>
            <a:r>
              <a:rPr lang="ru-RU" b="1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en-US" dirty="0" smtClean="0"/>
              <a:t>u(t</a:t>
            </a:r>
            <a:r>
              <a:rPr lang="en-US" dirty="0"/>
              <a:t>), </a:t>
            </a:r>
            <a:r>
              <a:rPr lang="en-US" dirty="0" smtClean="0"/>
              <a:t>v</a:t>
            </a:r>
            <a:r>
              <a:rPr lang="ru-RU" dirty="0" smtClean="0"/>
              <a:t>(</a:t>
            </a:r>
            <a:r>
              <a:rPr lang="en-US" dirty="0" smtClean="0"/>
              <a:t>t</a:t>
            </a:r>
            <a:r>
              <a:rPr lang="ru-RU" dirty="0" smtClean="0"/>
              <a:t>) </a:t>
            </a:r>
            <a:r>
              <a:rPr lang="ru-RU" dirty="0" err="1"/>
              <a:t>сигналдарының</a:t>
            </a:r>
            <a:r>
              <a:rPr lang="ru-RU" dirty="0"/>
              <a:t> </a:t>
            </a:r>
            <a:r>
              <a:rPr lang="ru-RU" dirty="0" err="1"/>
              <a:t>скалярлық</a:t>
            </a:r>
            <a:r>
              <a:rPr lang="ru-RU" dirty="0"/>
              <a:t> </a:t>
            </a:r>
            <a:r>
              <a:rPr lang="ru-RU" dirty="0" err="1"/>
              <a:t>туындылары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en-US" dirty="0" smtClean="0"/>
              <a:t>u</a:t>
            </a:r>
            <a:r>
              <a:rPr lang="ru-RU" dirty="0" smtClean="0"/>
              <a:t>(</a:t>
            </a:r>
            <a:r>
              <a:rPr lang="en-US" dirty="0" smtClean="0"/>
              <a:t>f</a:t>
            </a:r>
            <a:r>
              <a:rPr lang="ru-RU" dirty="0" smtClean="0"/>
              <a:t>), </a:t>
            </a:r>
            <a:r>
              <a:rPr lang="en-US" dirty="0" smtClean="0"/>
              <a:t>v</a:t>
            </a:r>
            <a:r>
              <a:rPr lang="ru-RU" dirty="0" smtClean="0"/>
              <a:t>(</a:t>
            </a:r>
            <a:r>
              <a:rPr lang="en-US" dirty="0" smtClean="0"/>
              <a:t>f</a:t>
            </a:r>
            <a:r>
              <a:rPr lang="ru-RU" dirty="0" smtClean="0"/>
              <a:t>) </a:t>
            </a:r>
            <a:r>
              <a:rPr lang="ru-RU" dirty="0" err="1"/>
              <a:t>спектрлері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 smtClean="0"/>
              <a:t>: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талқыланған</a:t>
            </a:r>
            <a:r>
              <a:rPr lang="ru-RU" dirty="0"/>
              <a:t> </a:t>
            </a:r>
            <a:r>
              <a:rPr lang="ru-RU" dirty="0" err="1"/>
              <a:t>тізбекті</a:t>
            </a:r>
            <a:r>
              <a:rPr lang="ru-RU" dirty="0"/>
              <a:t> </a:t>
            </a:r>
            <a:r>
              <a:rPr lang="ru-RU" dirty="0" err="1"/>
              <a:t>жиілік</a:t>
            </a:r>
            <a:r>
              <a:rPr lang="ru-RU" dirty="0"/>
              <a:t> </a:t>
            </a:r>
            <a:r>
              <a:rPr lang="ru-RU" dirty="0" err="1"/>
              <a:t>аймағына</a:t>
            </a:r>
            <a:r>
              <a:rPr lang="ru-RU" dirty="0"/>
              <a:t> </a:t>
            </a:r>
            <a:r>
              <a:rPr lang="ru-RU" dirty="0" err="1"/>
              <a:t>механикалық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беруге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endParaRPr lang="ru-RU" dirty="0"/>
          </a:p>
        </p:txBody>
      </p:sp>
      <p:pic>
        <p:nvPicPr>
          <p:cNvPr id="2050" name="Picture 2" descr="https://siblec.ru/img/86/086.files/image12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40968"/>
            <a:ext cx="7985033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4914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iblec.ru/img/86/086.files/image123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07"/>
          <a:stretch/>
        </p:blipFill>
        <p:spPr bwMode="auto">
          <a:xfrm>
            <a:off x="1577314" y="279309"/>
            <a:ext cx="5947014" cy="5093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0313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жолақты</a:t>
            </a:r>
            <a:r>
              <a:rPr lang="ru-RU" dirty="0"/>
              <a:t> </a:t>
            </a:r>
            <a:r>
              <a:rPr lang="ru-RU" dirty="0" err="1"/>
              <a:t>сигналдармен</a:t>
            </a:r>
            <a:r>
              <a:rPr lang="ru-RU" dirty="0"/>
              <a:t> </a:t>
            </a:r>
            <a:r>
              <a:rPr lang="ru-RU" dirty="0" err="1"/>
              <a:t>ортогональды</a:t>
            </a:r>
            <a:r>
              <a:rPr lang="ru-RU" dirty="0"/>
              <a:t> </a:t>
            </a:r>
            <a:r>
              <a:rPr lang="ru-RU" dirty="0" err="1"/>
              <a:t>кодтау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 algn="just"/>
            <a:r>
              <a:rPr lang="ru-RU" dirty="0" err="1"/>
              <a:t>Ортогональды</a:t>
            </a:r>
            <a:r>
              <a:rPr lang="ru-RU" dirty="0"/>
              <a:t> </a:t>
            </a:r>
            <a:r>
              <a:rPr lang="ru-RU" dirty="0" err="1"/>
              <a:t>берудің</a:t>
            </a:r>
            <a:r>
              <a:rPr lang="ru-RU" dirty="0"/>
              <a:t> </a:t>
            </a:r>
            <a:r>
              <a:rPr lang="ru-RU" dirty="0" err="1"/>
              <a:t>бұрын</a:t>
            </a:r>
            <a:r>
              <a:rPr lang="ru-RU" dirty="0"/>
              <a:t> </a:t>
            </a:r>
            <a:r>
              <a:rPr lang="ru-RU" dirty="0" err="1"/>
              <a:t>қарастырылған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әдісі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жиілік-уақыт</a:t>
            </a:r>
            <a:r>
              <a:rPr lang="ru-RU" dirty="0"/>
              <a:t> </a:t>
            </a:r>
            <a:r>
              <a:rPr lang="ru-RU" dirty="0" err="1"/>
              <a:t>ресурсын</a:t>
            </a:r>
            <a:r>
              <a:rPr lang="ru-RU" dirty="0"/>
              <a:t> </a:t>
            </a:r>
            <a:r>
              <a:rPr lang="ru-RU" dirty="0" err="1"/>
              <a:t>бөлуге</a:t>
            </a:r>
            <a:r>
              <a:rPr lang="ru-RU" dirty="0"/>
              <a:t> </a:t>
            </a:r>
            <a:r>
              <a:rPr lang="ru-RU" dirty="0" err="1"/>
              <a:t>тән</a:t>
            </a:r>
            <a:r>
              <a:rPr lang="ru-RU" dirty="0"/>
              <a:t>. </a:t>
            </a:r>
            <a:r>
              <a:rPr lang="ru-RU" dirty="0" err="1"/>
              <a:t>Біріншісі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сигналға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кеңістігінің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бөлігін</a:t>
            </a:r>
            <a:r>
              <a:rPr lang="ru-RU" dirty="0"/>
              <a:t> </a:t>
            </a:r>
            <a:r>
              <a:rPr lang="ru-RU" dirty="0" err="1"/>
              <a:t>бөлуді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/>
              <a:t>, ал </a:t>
            </a:r>
            <a:r>
              <a:rPr lang="ru-RU" dirty="0" err="1"/>
              <a:t>жиілік</a:t>
            </a:r>
            <a:r>
              <a:rPr lang="ru-RU" dirty="0"/>
              <a:t> </a:t>
            </a:r>
            <a:r>
              <a:rPr lang="ru-RU" dirty="0" err="1"/>
              <a:t>аймағы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сигналдармен</a:t>
            </a:r>
            <a:r>
              <a:rPr lang="ru-RU" dirty="0"/>
              <a:t> </a:t>
            </a:r>
            <a:r>
              <a:rPr lang="ru-RU" dirty="0" err="1"/>
              <a:t>бөліседі</a:t>
            </a:r>
            <a:r>
              <a:rPr lang="ru-RU" dirty="0"/>
              <a:t>.</a:t>
            </a:r>
          </a:p>
        </p:txBody>
      </p:sp>
      <p:pic>
        <p:nvPicPr>
          <p:cNvPr id="4098" name="Picture 2" descr="https://siblec.ru/img/86/086.files/image12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149078"/>
            <a:ext cx="5782408" cy="2692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696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iblec.ru/img/86/086.files/image00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836712"/>
            <a:ext cx="7791863" cy="604867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563888" y="2184791"/>
            <a:ext cx="299941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</a:t>
            </a:r>
            <a:r>
              <a:rPr lang="kk-KZ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ұқсат</a:t>
            </a:r>
            <a:r>
              <a:rPr lang="en-US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kk-KZ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етілген аймақ</a:t>
            </a:r>
            <a:endParaRPr lang="ru-RU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1300698"/>
            <a:ext cx="2815811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</a:t>
            </a:r>
            <a:r>
              <a:rPr lang="kk-KZ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ұқсат</a:t>
            </a:r>
            <a:r>
              <a:rPr lang="en-US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kk-KZ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етілмеген аймақ</a:t>
            </a:r>
            <a:endParaRPr lang="ru-RU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830" y="116632"/>
            <a:ext cx="91131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мұндағы</a:t>
            </a:r>
            <a:r>
              <a:rPr lang="ru-RU" sz="2400" dirty="0"/>
              <a:t> </a:t>
            </a:r>
            <a:r>
              <a:rPr lang="en-US" sz="2400" dirty="0" err="1" smtClean="0"/>
              <a:t>E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-</a:t>
            </a:r>
            <a:r>
              <a:rPr lang="ru-RU" sz="2400" dirty="0" err="1"/>
              <a:t>бір</a:t>
            </a:r>
            <a:r>
              <a:rPr lang="ru-RU" sz="2400" dirty="0"/>
              <a:t> бит </a:t>
            </a:r>
            <a:r>
              <a:rPr lang="ru-RU" sz="2400" dirty="0" err="1"/>
              <a:t>ақпаратына</a:t>
            </a:r>
            <a:r>
              <a:rPr lang="ru-RU" sz="2400" dirty="0"/>
              <a:t> </a:t>
            </a:r>
            <a:r>
              <a:rPr lang="ru-RU" sz="2400" dirty="0" err="1"/>
              <a:t>келетін</a:t>
            </a:r>
            <a:r>
              <a:rPr lang="ru-RU" sz="2400" dirty="0"/>
              <a:t> сигнал </a:t>
            </a:r>
            <a:r>
              <a:rPr lang="ru-RU" sz="2400" dirty="0" err="1"/>
              <a:t>энергиясы</a:t>
            </a:r>
            <a:r>
              <a:rPr lang="ru-RU" sz="2400" dirty="0"/>
              <a:t>, </a:t>
            </a:r>
            <a:r>
              <a:rPr lang="en-US" sz="2400" dirty="0" smtClean="0"/>
              <a:t>N</a:t>
            </a:r>
            <a:r>
              <a:rPr lang="ru-RU" sz="2400" baseline="-25000" dirty="0"/>
              <a:t>0</a:t>
            </a:r>
            <a:r>
              <a:rPr lang="en-US" sz="2400" dirty="0" smtClean="0"/>
              <a:t>-</a:t>
            </a:r>
            <a:r>
              <a:rPr lang="ru-RU" sz="2400" dirty="0"/>
              <a:t>Гаусс </a:t>
            </a:r>
            <a:r>
              <a:rPr lang="ru-RU" sz="2400" dirty="0" err="1" smtClean="0"/>
              <a:t>шуылының</a:t>
            </a:r>
            <a:r>
              <a:rPr lang="ru-RU" sz="2400" dirty="0" smtClean="0"/>
              <a:t> </a:t>
            </a:r>
            <a:r>
              <a:rPr lang="ru-RU" sz="2400" dirty="0" err="1"/>
              <a:t>біржақты</a:t>
            </a:r>
            <a:r>
              <a:rPr lang="ru-RU" sz="2400" dirty="0"/>
              <a:t> </a:t>
            </a:r>
            <a:r>
              <a:rPr lang="ru-RU" sz="2400" dirty="0" err="1"/>
              <a:t>спектрлік</a:t>
            </a:r>
            <a:r>
              <a:rPr lang="ru-RU" sz="2400" dirty="0"/>
              <a:t> </a:t>
            </a:r>
            <a:r>
              <a:rPr lang="ru-RU" sz="2400" dirty="0" err="1"/>
              <a:t>қуат</a:t>
            </a:r>
            <a:r>
              <a:rPr lang="ru-RU" sz="2400" dirty="0"/>
              <a:t> </a:t>
            </a:r>
            <a:r>
              <a:rPr lang="ru-RU" sz="2400" dirty="0" err="1"/>
              <a:t>тығыздығы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33469"/>
            <a:ext cx="91440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Кодтаудың</a:t>
            </a:r>
            <a:r>
              <a:rPr lang="ru-RU" dirty="0"/>
              <a:t> осы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әдістеріне</a:t>
            </a:r>
            <a:r>
              <a:rPr lang="ru-RU" dirty="0"/>
              <a:t> </a:t>
            </a:r>
            <a:r>
              <a:rPr lang="ru-RU" dirty="0" err="1"/>
              <a:t>балама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–</a:t>
            </a:r>
            <a:r>
              <a:rPr lang="ru-RU" dirty="0" err="1"/>
              <a:t>келген</a:t>
            </a:r>
            <a:r>
              <a:rPr lang="ru-RU" dirty="0"/>
              <a:t> сигнал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жетімді</a:t>
            </a:r>
            <a:r>
              <a:rPr lang="ru-RU" dirty="0"/>
              <a:t> </a:t>
            </a:r>
            <a:r>
              <a:rPr lang="ru-RU" dirty="0" err="1"/>
              <a:t>жиілік-уақыт</a:t>
            </a:r>
            <a:r>
              <a:rPr lang="ru-RU" dirty="0"/>
              <a:t> </a:t>
            </a:r>
            <a:r>
              <a:rPr lang="ru-RU" dirty="0" err="1"/>
              <a:t>кеңістігін</a:t>
            </a:r>
            <a:r>
              <a:rPr lang="ru-RU" dirty="0"/>
              <a:t>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әдіс</a:t>
            </a:r>
            <a:r>
              <a:rPr lang="ru-RU" dirty="0"/>
              <a:t> бола </a:t>
            </a:r>
            <a:r>
              <a:rPr lang="ru-RU" dirty="0" err="1" smtClean="0"/>
              <a:t>алады</a:t>
            </a:r>
            <a:r>
              <a:rPr lang="en-US" dirty="0"/>
              <a:t>,</a:t>
            </a:r>
            <a:r>
              <a:rPr lang="ru-RU" dirty="0" smtClean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сигналдар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жолақты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endParaRPr lang="ru-RU" dirty="0"/>
          </a:p>
        </p:txBody>
      </p:sp>
      <p:pic>
        <p:nvPicPr>
          <p:cNvPr id="5122" name="Picture 2" descr="https://siblec.ru/img/86/086.files/image13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132856"/>
            <a:ext cx="405045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siblec.ru/img/86/086.files/image13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996952"/>
            <a:ext cx="5472608" cy="3973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4933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768752"/>
          </a:xfrm>
        </p:spPr>
        <p:txBody>
          <a:bodyPr>
            <a:normAutofit/>
          </a:bodyPr>
          <a:lstStyle/>
          <a:p>
            <a:r>
              <a:rPr lang="ru-RU" dirty="0"/>
              <a:t>Осы </a:t>
            </a:r>
            <a:r>
              <a:rPr lang="ru-RU" dirty="0" err="1"/>
              <a:t>типтегі</a:t>
            </a:r>
            <a:r>
              <a:rPr lang="ru-RU" dirty="0"/>
              <a:t> </a:t>
            </a:r>
            <a:r>
              <a:rPr lang="ru-RU" dirty="0" err="1"/>
              <a:t>ортогональды</a:t>
            </a:r>
            <a:r>
              <a:rPr lang="ru-RU" dirty="0"/>
              <a:t> </a:t>
            </a:r>
            <a:r>
              <a:rPr lang="ru-RU" dirty="0" err="1"/>
              <a:t>сигналдар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жиіліктік</a:t>
            </a:r>
            <a:r>
              <a:rPr lang="ru-RU" dirty="0"/>
              <a:t> </a:t>
            </a:r>
            <a:r>
              <a:rPr lang="ru-RU" dirty="0" err="1"/>
              <a:t>кодтаумен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етілетін</a:t>
            </a:r>
            <a:r>
              <a:rPr lang="ru-RU" dirty="0"/>
              <a:t> </a:t>
            </a:r>
            <a:r>
              <a:rPr lang="ru-RU" dirty="0" err="1"/>
              <a:t>сигналдарға</a:t>
            </a:r>
            <a:r>
              <a:rPr lang="ru-RU" dirty="0"/>
              <a:t> </a:t>
            </a:r>
            <a:r>
              <a:rPr lang="ru-RU" dirty="0" err="1"/>
              <a:t>тән</a:t>
            </a:r>
            <a:r>
              <a:rPr lang="ru-RU" dirty="0"/>
              <a:t> </a:t>
            </a:r>
            <a:r>
              <a:rPr lang="ru-RU" dirty="0" err="1"/>
              <a:t>кемшіліктерден</a:t>
            </a:r>
            <a:r>
              <a:rPr lang="ru-RU" dirty="0"/>
              <a:t> </a:t>
            </a:r>
            <a:r>
              <a:rPr lang="ru-RU" dirty="0" err="1"/>
              <a:t>айырылады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бірлікке</a:t>
            </a:r>
            <a:r>
              <a:rPr lang="ru-RU" dirty="0"/>
              <a:t> </a:t>
            </a:r>
            <a:r>
              <a:rPr lang="ru-RU" dirty="0" err="1"/>
              <a:t>тең</a:t>
            </a:r>
            <a:r>
              <a:rPr lang="ru-RU" dirty="0"/>
              <a:t> </a:t>
            </a:r>
            <a:r>
              <a:rPr lang="ru-RU" dirty="0" err="1"/>
              <a:t>шың</a:t>
            </a:r>
            <a:r>
              <a:rPr lang="ru-RU" dirty="0"/>
              <a:t> </a:t>
            </a:r>
            <a:r>
              <a:rPr lang="ru-RU" dirty="0" err="1"/>
              <a:t>факторымен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қабылдағышта</a:t>
            </a:r>
            <a:r>
              <a:rPr lang="ru-RU" dirty="0"/>
              <a:t> параллель </a:t>
            </a:r>
            <a:r>
              <a:rPr lang="ru-RU" dirty="0" err="1"/>
              <a:t>жолақты</a:t>
            </a:r>
            <a:r>
              <a:rPr lang="ru-RU" dirty="0"/>
              <a:t> </a:t>
            </a:r>
            <a:r>
              <a:rPr lang="ru-RU" dirty="0" err="1"/>
              <a:t>сүзгілерді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етпейді</a:t>
            </a:r>
            <a:r>
              <a:rPr lang="ru-RU" dirty="0"/>
              <a:t>.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жолақты</a:t>
            </a:r>
            <a:r>
              <a:rPr lang="ru-RU" dirty="0"/>
              <a:t> </a:t>
            </a:r>
            <a:r>
              <a:rPr lang="ru-RU" dirty="0" err="1"/>
              <a:t>сигналдарға</a:t>
            </a:r>
            <a:r>
              <a:rPr lang="ru-RU" dirty="0"/>
              <a:t> </a:t>
            </a:r>
            <a:r>
              <a:rPr lang="ru-RU" dirty="0" err="1"/>
              <a:t>сілтеме</a:t>
            </a:r>
            <a:r>
              <a:rPr lang="ru-RU" dirty="0"/>
              <a:t> </a:t>
            </a:r>
            <a:r>
              <a:rPr lang="ru-RU" dirty="0" err="1"/>
              <a:t>жасай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кейінірек</a:t>
            </a:r>
            <a:r>
              <a:rPr lang="ru-RU" dirty="0"/>
              <a:t> </a:t>
            </a:r>
            <a:r>
              <a:rPr lang="ru-RU" dirty="0" err="1"/>
              <a:t>қарастырылатын</a:t>
            </a:r>
            <a:r>
              <a:rPr lang="ru-RU" dirty="0"/>
              <a:t>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жолақты</a:t>
            </a:r>
            <a:r>
              <a:rPr lang="ru-RU" dirty="0"/>
              <a:t> </a:t>
            </a:r>
            <a:r>
              <a:rPr lang="ru-RU" dirty="0" err="1"/>
              <a:t>философияның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артықшылықтарына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. </a:t>
            </a:r>
            <a:r>
              <a:rPr lang="ru-RU" dirty="0" err="1"/>
              <a:t>Нәтижесінде</a:t>
            </a:r>
            <a:r>
              <a:rPr lang="ru-RU" dirty="0"/>
              <a:t>,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кеңінен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50832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Сұрақтар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58" y="1268760"/>
            <a:ext cx="9118442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dirty="0" smtClean="0"/>
              <a:t>Кең жолақты байланыс жүйелері туралы жазыңыз.</a:t>
            </a:r>
          </a:p>
          <a:p>
            <a:pPr algn="just"/>
            <a:r>
              <a:rPr lang="kk-KZ" dirty="0" smtClean="0"/>
              <a:t>Спектрі кеңейтілген сигнал қалай алынады</a:t>
            </a:r>
          </a:p>
          <a:p>
            <a:pPr algn="just"/>
            <a:r>
              <a:rPr lang="kk-KZ" dirty="0" smtClean="0"/>
              <a:t> Евклидтік арақашықтықтың байланыс жүйесіндегі маңызы туралы жазыңыз.</a:t>
            </a:r>
          </a:p>
          <a:p>
            <a:pPr algn="just"/>
            <a:r>
              <a:rPr lang="kk-KZ" dirty="0" smtClean="0"/>
              <a:t>Корреляция мен евклидттік арақашықтықтың арасындағы байланыс туралы жазыңыз.</a:t>
            </a:r>
          </a:p>
          <a:p>
            <a:pPr algn="just"/>
            <a:r>
              <a:rPr lang="ru-RU" dirty="0" err="1"/>
              <a:t>Екілік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 smtClean="0"/>
              <a:t>жіберу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шешім</a:t>
            </a:r>
            <a:r>
              <a:rPr lang="ru-RU" dirty="0" smtClean="0"/>
              <a:t> </a:t>
            </a:r>
            <a:r>
              <a:rPr lang="ru-RU" dirty="0" err="1" smtClean="0"/>
              <a:t>қабылдау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жазыңыз</a:t>
            </a:r>
            <a:r>
              <a:rPr lang="ru-RU" dirty="0" smtClean="0"/>
              <a:t>.</a:t>
            </a:r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2444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r>
              <a:rPr lang="ru-RU" dirty="0" err="1" smtClean="0"/>
              <a:t>Мысалы</a:t>
            </a:r>
            <a:r>
              <a:rPr lang="ru-RU" dirty="0"/>
              <a:t>, </a:t>
            </a:r>
            <a:r>
              <a:rPr lang="en-US" dirty="0" smtClean="0"/>
              <a:t>R=100W </a:t>
            </a:r>
            <a:r>
              <a:rPr lang="ru-RU" dirty="0" err="1" smtClean="0"/>
              <a:t>жылдамдықпен</a:t>
            </a:r>
            <a:r>
              <a:rPr lang="ru-RU" dirty="0" smtClean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сигналдың</a:t>
            </a:r>
            <a:r>
              <a:rPr lang="ru-RU" dirty="0"/>
              <a:t> </a:t>
            </a:r>
            <a:r>
              <a:rPr lang="ru-RU" dirty="0" err="1"/>
              <a:t>шуылға</a:t>
            </a:r>
            <a:r>
              <a:rPr lang="ru-RU" dirty="0"/>
              <a:t> </a:t>
            </a:r>
            <a:r>
              <a:rPr lang="ru-RU" dirty="0" err="1"/>
              <a:t>қатынасы</a:t>
            </a:r>
            <a:r>
              <a:rPr lang="ru-RU" dirty="0"/>
              <a:t> 280 дБ </a:t>
            </a:r>
            <a:r>
              <a:rPr lang="ru-RU" dirty="0" err="1"/>
              <a:t>қажет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мүлде</a:t>
            </a:r>
            <a:r>
              <a:rPr lang="ru-RU" dirty="0"/>
              <a:t> </a:t>
            </a:r>
            <a:r>
              <a:rPr lang="ru-RU" dirty="0" err="1"/>
              <a:t>шындыққа</a:t>
            </a:r>
            <a:r>
              <a:rPr lang="ru-RU" dirty="0"/>
              <a:t> </a:t>
            </a:r>
            <a:r>
              <a:rPr lang="ru-RU" dirty="0" err="1" smtClean="0"/>
              <a:t>жанаспайды</a:t>
            </a:r>
            <a:r>
              <a:rPr lang="ru-RU" dirty="0" smtClean="0"/>
              <a:t>, </a:t>
            </a:r>
            <a:r>
              <a:rPr lang="kk-KZ" dirty="0" smtClean="0"/>
              <a:t>өйткені өте көп энергияны қажет етеді</a:t>
            </a:r>
            <a:r>
              <a:rPr lang="ru-RU" dirty="0"/>
              <a:t>. </a:t>
            </a:r>
            <a:r>
              <a:rPr lang="ru-RU" dirty="0" err="1"/>
              <a:t>Алайда</a:t>
            </a:r>
            <a:r>
              <a:rPr lang="ru-RU" dirty="0"/>
              <a:t>, </a:t>
            </a:r>
            <a:r>
              <a:rPr lang="ru-RU" dirty="0" err="1"/>
              <a:t>деректерді</a:t>
            </a:r>
            <a:r>
              <a:rPr lang="ru-RU" dirty="0"/>
              <a:t> беру </a:t>
            </a:r>
            <a:r>
              <a:rPr lang="ru-RU" dirty="0" err="1"/>
              <a:t>жылдамдығынан</a:t>
            </a:r>
            <a:r>
              <a:rPr lang="ru-RU" dirty="0"/>
              <a:t> он </a:t>
            </a:r>
            <a:r>
              <a:rPr lang="ru-RU" dirty="0" err="1"/>
              <a:t>есе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диапазонда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беру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желілеріне</a:t>
            </a:r>
            <a:r>
              <a:rPr lang="ru-RU" dirty="0"/>
              <a:t> </a:t>
            </a:r>
            <a:r>
              <a:rPr lang="ru-RU" dirty="0" err="1"/>
              <a:t>тән</a:t>
            </a:r>
            <a:r>
              <a:rPr lang="ru-RU" dirty="0"/>
              <a:t> (</a:t>
            </a:r>
            <a:r>
              <a:rPr lang="ru-RU" dirty="0" err="1"/>
              <a:t>микротолқынды</a:t>
            </a:r>
            <a:r>
              <a:rPr lang="ru-RU" dirty="0"/>
              <a:t> </a:t>
            </a:r>
            <a:r>
              <a:rPr lang="ru-RU" dirty="0" err="1"/>
              <a:t>желілер</a:t>
            </a:r>
            <a:r>
              <a:rPr lang="ru-RU" dirty="0"/>
              <a:t>, </a:t>
            </a:r>
            <a:r>
              <a:rPr lang="ru-RU" dirty="0" err="1"/>
              <a:t>модемдік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092" y="0"/>
            <a:ext cx="6237816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753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22" y="-20217"/>
            <a:ext cx="9123378" cy="687821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WT=1, </a:t>
            </a:r>
            <a:r>
              <a:rPr lang="ru-RU" dirty="0" err="1"/>
              <a:t>демек</a:t>
            </a:r>
            <a:r>
              <a:rPr lang="ru-RU" dirty="0"/>
              <a:t>, </a:t>
            </a:r>
            <a:r>
              <a:rPr lang="ru-RU" dirty="0" err="1"/>
              <a:t>ұзақтығы</a:t>
            </a:r>
            <a:r>
              <a:rPr lang="ru-RU" dirty="0"/>
              <a:t> мен </a:t>
            </a:r>
            <a:r>
              <a:rPr lang="ru-RU" dirty="0" err="1"/>
              <a:t>өткізу</a:t>
            </a:r>
            <a:r>
              <a:rPr lang="ru-RU" dirty="0"/>
              <a:t> </a:t>
            </a:r>
            <a:r>
              <a:rPr lang="ru-RU" dirty="0" err="1"/>
              <a:t>қабілеті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-</a:t>
            </a:r>
            <a:r>
              <a:rPr lang="ru-RU" dirty="0" err="1"/>
              <a:t>бірімен</a:t>
            </a:r>
            <a:r>
              <a:rPr lang="ru-RU" dirty="0"/>
              <a:t> </a:t>
            </a:r>
            <a:r>
              <a:rPr lang="ru-RU" dirty="0" err="1"/>
              <a:t>тығыз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сигналды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кең</a:t>
            </a:r>
            <a:r>
              <a:rPr lang="ru-RU" dirty="0" smtClean="0"/>
              <a:t> </a:t>
            </a:r>
            <a:r>
              <a:rPr lang="ru-RU" dirty="0" err="1"/>
              <a:t>жолақты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 smtClean="0"/>
              <a:t>).</a:t>
            </a:r>
            <a:endParaRPr lang="en-US" dirty="0" smtClean="0"/>
          </a:p>
          <a:p>
            <a:pPr algn="just"/>
            <a:r>
              <a:rPr lang="ru-RU" dirty="0" err="1"/>
              <a:t>Қарапайым</a:t>
            </a:r>
            <a:r>
              <a:rPr lang="ru-RU" dirty="0"/>
              <a:t> сигнал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өткізу</a:t>
            </a:r>
            <a:r>
              <a:rPr lang="ru-RU" dirty="0"/>
              <a:t> </a:t>
            </a:r>
            <a:r>
              <a:rPr lang="ru-RU" dirty="0" err="1"/>
              <a:t>қабілеттілігін</a:t>
            </a:r>
            <a:r>
              <a:rPr lang="ru-RU" dirty="0"/>
              <a:t> </a:t>
            </a:r>
            <a:r>
              <a:rPr lang="ru-RU" dirty="0" err="1"/>
              <a:t>арттырудың</a:t>
            </a:r>
            <a:r>
              <a:rPr lang="ru-RU" dirty="0"/>
              <a:t> </a:t>
            </a:r>
            <a:r>
              <a:rPr lang="ru-RU" dirty="0" err="1"/>
              <a:t>жалғыз</a:t>
            </a:r>
            <a:r>
              <a:rPr lang="ru-RU" dirty="0"/>
              <a:t> </a:t>
            </a:r>
            <a:r>
              <a:rPr lang="ru-RU" dirty="0" err="1"/>
              <a:t>жолы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ұзақтығын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. оны </a:t>
            </a:r>
            <a:r>
              <a:rPr lang="ru-RU" dirty="0" err="1"/>
              <a:t>қысқартады</a:t>
            </a:r>
            <a:r>
              <a:rPr lang="ru-RU" dirty="0"/>
              <a:t>.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жағынан</a:t>
            </a:r>
            <a:r>
              <a:rPr lang="ru-RU" dirty="0"/>
              <a:t>, </a:t>
            </a:r>
            <a:r>
              <a:rPr lang="ru-RU" dirty="0" err="1"/>
              <a:t>детерминирленген</a:t>
            </a:r>
            <a:r>
              <a:rPr lang="ru-RU" dirty="0"/>
              <a:t> сигнал,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en-US" dirty="0" smtClean="0"/>
              <a:t>WT&gt;&gt;1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өткізу</a:t>
            </a:r>
            <a:r>
              <a:rPr lang="ru-RU" dirty="0"/>
              <a:t> </a:t>
            </a:r>
            <a:r>
              <a:rPr lang="ru-RU" dirty="0" err="1"/>
              <a:t>қабілеттілігі</a:t>
            </a:r>
            <a:r>
              <a:rPr lang="ru-RU" dirty="0"/>
              <a:t> </a:t>
            </a:r>
            <a:r>
              <a:rPr lang="ru-RU" dirty="0" err="1"/>
              <a:t>ұзақтығына</a:t>
            </a:r>
            <a:r>
              <a:rPr lang="ru-RU" dirty="0"/>
              <a:t> </a:t>
            </a:r>
            <a:r>
              <a:rPr lang="ru-RU" dirty="0" err="1"/>
              <a:t>қарамастан</a:t>
            </a:r>
            <a:r>
              <a:rPr lang="ru-RU" dirty="0"/>
              <a:t> </a:t>
            </a:r>
            <a:r>
              <a:rPr lang="ru-RU" dirty="0" err="1" smtClean="0"/>
              <a:t>өзгер</a:t>
            </a:r>
            <a:r>
              <a:rPr lang="en-US" dirty="0" smtClean="0"/>
              <a:t>c</a:t>
            </a:r>
            <a:r>
              <a:rPr lang="ru-RU" dirty="0" smtClean="0"/>
              <a:t>е, м</a:t>
            </a:r>
            <a:r>
              <a:rPr lang="kk-KZ" dirty="0" smtClean="0"/>
              <a:t>ұндай сигнал кеңжолақты немесе </a:t>
            </a:r>
            <a:r>
              <a:rPr lang="ru-RU" dirty="0" err="1" smtClean="0"/>
              <a:t>спектрі</a:t>
            </a:r>
            <a:r>
              <a:rPr lang="ru-RU" dirty="0" smtClean="0"/>
              <a:t> </a:t>
            </a:r>
            <a:r>
              <a:rPr lang="ru-RU" dirty="0" err="1" smtClean="0"/>
              <a:t>кеңейтілген</a:t>
            </a:r>
            <a:r>
              <a:rPr lang="ru-RU" dirty="0" smtClean="0"/>
              <a:t> </a:t>
            </a:r>
            <a:r>
              <a:rPr lang="ru-RU" dirty="0"/>
              <a:t>сигнал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 smtClean="0"/>
              <a:t>.</a:t>
            </a:r>
          </a:p>
          <a:p>
            <a:pPr algn="just"/>
            <a:r>
              <a:rPr lang="kk-KZ" dirty="0" smtClean="0"/>
              <a:t>Келесі суретте </a:t>
            </a:r>
            <a:r>
              <a:rPr lang="en-US" dirty="0" smtClean="0"/>
              <a:t>f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ru-RU" dirty="0" err="1"/>
              <a:t>тасымалдағыш</a:t>
            </a:r>
            <a:r>
              <a:rPr lang="ru-RU" dirty="0"/>
              <a:t> </a:t>
            </a:r>
            <a:r>
              <a:rPr lang="ru-RU" dirty="0" err="1"/>
              <a:t>жиілікте</a:t>
            </a:r>
            <a:r>
              <a:rPr lang="ru-RU" dirty="0"/>
              <a:t> </a:t>
            </a:r>
            <a:r>
              <a:rPr lang="ru-RU" dirty="0" err="1"/>
              <a:t>толтырылатын</a:t>
            </a:r>
            <a:r>
              <a:rPr lang="ru-RU" dirty="0"/>
              <a:t> </a:t>
            </a:r>
            <a:r>
              <a:rPr lang="ru-RU" dirty="0" err="1"/>
              <a:t>ұзақтығы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төртбұрышты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импульс </a:t>
            </a:r>
            <a:r>
              <a:rPr lang="ru-RU" dirty="0" err="1"/>
              <a:t>ұсынылған</a:t>
            </a:r>
            <a:r>
              <a:rPr lang="ru-RU" dirty="0"/>
              <a:t>: (а) </a:t>
            </a:r>
            <a:r>
              <a:rPr lang="ru-RU" dirty="0" err="1" smtClean="0"/>
              <a:t>ішкі</a:t>
            </a:r>
            <a:r>
              <a:rPr lang="ru-RU" dirty="0" smtClean="0"/>
              <a:t> </a:t>
            </a:r>
            <a:r>
              <a:rPr lang="ru-RU" dirty="0" err="1"/>
              <a:t>модуляциясы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сигнал </a:t>
            </a:r>
            <a:r>
              <a:rPr lang="ru-RU" dirty="0" err="1" smtClean="0"/>
              <a:t>және</a:t>
            </a:r>
            <a:r>
              <a:rPr lang="ru-RU" dirty="0" smtClean="0"/>
              <a:t> (</a:t>
            </a:r>
            <a:r>
              <a:rPr lang="en-US" dirty="0" smtClean="0"/>
              <a:t>b</a:t>
            </a:r>
            <a:r>
              <a:rPr lang="ru-RU" dirty="0" smtClean="0"/>
              <a:t>) </a:t>
            </a:r>
            <a:r>
              <a:rPr lang="en-US" dirty="0" err="1" smtClean="0"/>
              <a:t>Wd</a:t>
            </a:r>
            <a:r>
              <a:rPr lang="en-US" dirty="0" smtClean="0"/>
              <a:t>=20/T </a:t>
            </a:r>
            <a:r>
              <a:rPr lang="ru-RU" dirty="0" err="1" smtClean="0"/>
              <a:t>ауытқуы</a:t>
            </a:r>
            <a:r>
              <a:rPr lang="ru-RU" dirty="0" smtClean="0"/>
              <a:t> бар</a:t>
            </a:r>
            <a:r>
              <a:rPr lang="en-US" dirty="0" smtClean="0"/>
              <a:t> c</a:t>
            </a:r>
            <a:r>
              <a:rPr lang="ru-RU" dirty="0" err="1" smtClean="0"/>
              <a:t>ызы</a:t>
            </a:r>
            <a:r>
              <a:rPr lang="kk-KZ" dirty="0" smtClean="0"/>
              <a:t>қты жиіліктік</a:t>
            </a:r>
            <a:r>
              <a:rPr lang="ru-RU" dirty="0" smtClean="0"/>
              <a:t> </a:t>
            </a:r>
            <a:r>
              <a:rPr lang="ru-RU" dirty="0" err="1" smtClean="0"/>
              <a:t>модуляцияланған</a:t>
            </a:r>
            <a:r>
              <a:rPr lang="ru-RU" dirty="0" smtClean="0"/>
              <a:t> сигнал.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827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pPr algn="just"/>
            <a:endParaRPr lang="ru-RU" dirty="0"/>
          </a:p>
        </p:txBody>
      </p:sp>
      <p:pic>
        <p:nvPicPr>
          <p:cNvPr id="16386" name="Picture 2" descr="https://siblec.ru/img/86/086.files/image014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2000" contrast="64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5537" y="21433"/>
            <a:ext cx="8993431" cy="62878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err="1" smtClean="0"/>
              <a:t>Классикалық анықтау/ажырату міндеттері</a:t>
            </a:r>
            <a:r>
              <a:rPr lang="ru-RU" b="1" dirty="0" smtClean="0"/>
              <a:t> </a:t>
            </a:r>
            <a:r>
              <a:rPr lang="ru-RU" b="1" dirty="0" err="1" smtClean="0"/>
              <a:t>және сигналдарды</a:t>
            </a:r>
            <a:r>
              <a:rPr lang="ru-RU" b="1" dirty="0" smtClean="0"/>
              <a:t> </a:t>
            </a:r>
            <a:r>
              <a:rPr lang="ru-RU" b="1" dirty="0" err="1" smtClean="0"/>
              <a:t>оңтайландыру мәселесі.</a:t>
            </a:r>
            <a:endParaRPr lang="en-GB" b="1" dirty="0" smtClean="0"/>
          </a:p>
          <a:p>
            <a:pPr marL="0" indent="463550" algn="just">
              <a:buNone/>
            </a:pP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en-GB" i="1" dirty="0"/>
              <a:t>M</a:t>
            </a:r>
            <a:r>
              <a:rPr lang="en-GB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хабарлардың</a:t>
            </a:r>
            <a:r>
              <a:rPr lang="ru-RU" dirty="0"/>
              <a:t> </a:t>
            </a:r>
            <a:r>
              <a:rPr lang="ru-RU" dirty="0" err="1"/>
              <a:t>бірін</a:t>
            </a:r>
            <a:r>
              <a:rPr lang="ru-RU" dirty="0"/>
              <a:t> </a:t>
            </a:r>
            <a:r>
              <a:rPr lang="ru-RU" dirty="0" err="1"/>
              <a:t>шығаратын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хабар </a:t>
            </a:r>
            <a:r>
              <a:rPr lang="ru-RU" dirty="0" err="1"/>
              <a:t>көздері</a:t>
            </a:r>
            <a:r>
              <a:rPr lang="ru-RU" dirty="0"/>
              <a:t> </a:t>
            </a:r>
            <a:r>
              <a:rPr lang="ru-RU" dirty="0" err="1"/>
              <a:t>болсын</a:t>
            </a:r>
            <a:r>
              <a:rPr lang="ru-RU" dirty="0" smtClean="0"/>
              <a:t>.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сигналдардың</a:t>
            </a:r>
            <a:r>
              <a:rPr lang="ru-RU" dirty="0"/>
              <a:t> </a:t>
            </a:r>
            <a:r>
              <a:rPr lang="en-US" i="1" dirty="0"/>
              <a:t>S</a:t>
            </a:r>
            <a:r>
              <a:rPr lang="en-US" dirty="0"/>
              <a:t> </a:t>
            </a:r>
            <a:r>
              <a:rPr lang="ru-RU" dirty="0" err="1"/>
              <a:t>жиынтығы</a:t>
            </a:r>
            <a:r>
              <a:rPr lang="ru-RU" dirty="0"/>
              <a:t> бар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</a:p>
          <a:p>
            <a:pPr marL="0" indent="463550" algn="just">
              <a:buNone/>
            </a:pPr>
            <a:endParaRPr lang="en-GB" dirty="0"/>
          </a:p>
          <a:p>
            <a:pPr algn="just">
              <a:buNone/>
            </a:pPr>
            <a:endParaRPr lang="en-GB" b="1" dirty="0" smtClean="0"/>
          </a:p>
          <a:p>
            <a:pPr algn="just">
              <a:buNone/>
            </a:pPr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36911"/>
            <a:ext cx="3672408" cy="457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125873"/>
            <a:ext cx="6221159" cy="1565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4698617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/>
              <a:t>Қабылдаушы</a:t>
            </a:r>
            <a:r>
              <a:rPr lang="ru-RU" sz="2800" dirty="0"/>
              <a:t> </a:t>
            </a:r>
            <a:r>
              <a:rPr lang="ru-RU" sz="2800" dirty="0" err="1"/>
              <a:t>жақ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 М </a:t>
            </a:r>
            <a:r>
              <a:rPr lang="ru-RU" sz="2800" dirty="0" err="1"/>
              <a:t>ықтимал</a:t>
            </a:r>
            <a:r>
              <a:rPr lang="ru-RU" sz="2800" dirty="0"/>
              <a:t> </a:t>
            </a:r>
            <a:r>
              <a:rPr lang="ru-RU" sz="2800" dirty="0" err="1"/>
              <a:t>сигналдардың</a:t>
            </a:r>
            <a:r>
              <a:rPr lang="ru-RU" sz="2800" dirty="0"/>
              <a:t> </a:t>
            </a:r>
            <a:r>
              <a:rPr lang="en-US" sz="2800" dirty="0" smtClean="0"/>
              <a:t>H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</a:t>
            </a:r>
            <a:r>
              <a:rPr lang="ru-RU" sz="2800" dirty="0" err="1"/>
              <a:t>гипотезалары</a:t>
            </a:r>
            <a:r>
              <a:rPr lang="ru-RU" sz="2800" dirty="0"/>
              <a:t> бар, </a:t>
            </a:r>
            <a:r>
              <a:rPr lang="ru-RU" sz="2800" dirty="0" err="1"/>
              <a:t>оларда</a:t>
            </a:r>
            <a:r>
              <a:rPr lang="ru-RU" sz="2800" dirty="0"/>
              <a:t> </a:t>
            </a:r>
            <a:r>
              <a:rPr lang="en-US" sz="2800" dirty="0"/>
              <a:t>M </a:t>
            </a:r>
            <a:r>
              <a:rPr lang="ru-RU" sz="2800" dirty="0" err="1"/>
              <a:t>мүмкін</a:t>
            </a:r>
            <a:r>
              <a:rPr lang="ru-RU" sz="2800" dirty="0"/>
              <a:t> </a:t>
            </a:r>
            <a:r>
              <a:rPr lang="ru-RU" sz="2800" dirty="0" err="1"/>
              <a:t>болатын</a:t>
            </a:r>
            <a:r>
              <a:rPr lang="ru-RU" sz="2800" dirty="0"/>
              <a:t> </a:t>
            </a:r>
            <a:r>
              <a:rPr lang="ru-RU" sz="2800" dirty="0" err="1"/>
              <a:t>сигналдардың</a:t>
            </a:r>
            <a:r>
              <a:rPr lang="ru-RU" sz="2800" dirty="0"/>
              <a:t> </a:t>
            </a:r>
            <a:r>
              <a:rPr lang="ru-RU" sz="2800" dirty="0" err="1"/>
              <a:t>қайсысы</a:t>
            </a:r>
            <a:r>
              <a:rPr lang="ru-RU" sz="2800" dirty="0"/>
              <a:t> </a:t>
            </a:r>
            <a:r>
              <a:rPr lang="ru-RU" sz="2800" dirty="0" err="1"/>
              <a:t>арна</a:t>
            </a:r>
            <a:r>
              <a:rPr lang="ru-RU" sz="2800" dirty="0"/>
              <a:t> </a:t>
            </a:r>
            <a:r>
              <a:rPr lang="ru-RU" sz="2800" dirty="0" err="1"/>
              <a:t>арқылы</a:t>
            </a:r>
            <a:r>
              <a:rPr lang="ru-RU" sz="2800" dirty="0"/>
              <a:t> </a:t>
            </a:r>
            <a:r>
              <a:rPr lang="ru-RU" sz="2800" dirty="0" err="1"/>
              <a:t>қабылданған</a:t>
            </a:r>
            <a:r>
              <a:rPr lang="ru-RU" sz="2800" dirty="0"/>
              <a:t> </a:t>
            </a:r>
            <a:r>
              <a:rPr lang="ru-RU" sz="2800" dirty="0" smtClean="0"/>
              <a:t>у(</a:t>
            </a:r>
            <a:r>
              <a:rPr lang="en-US" sz="2800" dirty="0"/>
              <a:t>t) </a:t>
            </a:r>
            <a:r>
              <a:rPr lang="ru-RU" sz="2800" dirty="0" err="1"/>
              <a:t>байқауына</a:t>
            </a:r>
            <a:r>
              <a:rPr lang="ru-RU" sz="2800" dirty="0"/>
              <a:t> </a:t>
            </a:r>
            <a:r>
              <a:rPr lang="ru-RU" sz="2800" dirty="0" err="1"/>
              <a:t>айналды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олардың</a:t>
            </a:r>
            <a:r>
              <a:rPr lang="ru-RU" sz="2800" dirty="0"/>
              <a:t> </a:t>
            </a:r>
            <a:r>
              <a:rPr lang="ru-RU" sz="2800" dirty="0" err="1"/>
              <a:t>біреуін</a:t>
            </a:r>
            <a:r>
              <a:rPr lang="ru-RU" sz="2800" dirty="0"/>
              <a:t> </a:t>
            </a:r>
            <a:r>
              <a:rPr lang="ru-RU" sz="2800" dirty="0" err="1"/>
              <a:t>ғана</a:t>
            </a:r>
            <a:r>
              <a:rPr lang="ru-RU" sz="2800" dirty="0"/>
              <a:t> </a:t>
            </a:r>
            <a:r>
              <a:rPr lang="ru-RU" sz="2800" dirty="0" err="1"/>
              <a:t>ақиқат</a:t>
            </a:r>
            <a:r>
              <a:rPr lang="ru-RU" sz="2800" dirty="0"/>
              <a:t> </a:t>
            </a:r>
            <a:r>
              <a:rPr lang="ru-RU" sz="2800" dirty="0" err="1"/>
              <a:t>деп</a:t>
            </a:r>
            <a:r>
              <a:rPr lang="ru-RU" sz="2800" dirty="0"/>
              <a:t> </a:t>
            </a:r>
            <a:r>
              <a:rPr lang="ru-RU" sz="2800" dirty="0" err="1"/>
              <a:t>таңдау</a:t>
            </a:r>
            <a:r>
              <a:rPr lang="ru-RU" sz="2800" dirty="0"/>
              <a:t> </a:t>
            </a:r>
            <a:r>
              <a:rPr lang="ru-RU" sz="2800" dirty="0" err="1"/>
              <a:t>қажет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-20420" y="19540"/>
            <a:ext cx="9164419" cy="53536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y(t</a:t>
            </a:r>
            <a:r>
              <a:rPr lang="en-US" dirty="0"/>
              <a:t>) </a:t>
            </a:r>
            <a:r>
              <a:rPr lang="ru-RU" dirty="0" err="1"/>
              <a:t>бақылауына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хабарды</a:t>
            </a:r>
            <a:r>
              <a:rPr lang="ru-RU" dirty="0"/>
              <a:t> (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сигналды</a:t>
            </a:r>
            <a:r>
              <a:rPr lang="ru-RU" dirty="0"/>
              <a:t>) </a:t>
            </a:r>
            <a:r>
              <a:rPr lang="ru-RU" dirty="0" err="1"/>
              <a:t>шешудің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 </a:t>
            </a:r>
            <a:r>
              <a:rPr lang="ru-RU" dirty="0" err="1"/>
              <a:t>стратегиясы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 smtClean="0"/>
              <a:t>?</a:t>
            </a:r>
            <a:r>
              <a:rPr lang="en-US" dirty="0" smtClean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сұраққа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беру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арнаның</a:t>
            </a:r>
            <a:r>
              <a:rPr lang="ru-RU" dirty="0"/>
              <a:t> </a:t>
            </a:r>
            <a:r>
              <a:rPr lang="ru-RU" dirty="0" err="1" smtClean="0"/>
              <a:t>математикалы</a:t>
            </a:r>
            <a:r>
              <a:rPr lang="kk-KZ" dirty="0" smtClean="0"/>
              <a:t>қ моделін білу</a:t>
            </a:r>
            <a:r>
              <a:rPr lang="ru-RU" dirty="0" smtClean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Арналық</a:t>
            </a:r>
            <a:r>
              <a:rPr lang="ru-RU" dirty="0"/>
              <a:t> </a:t>
            </a:r>
            <a:r>
              <a:rPr lang="ru-RU" dirty="0" err="1"/>
              <a:t>модельдің</a:t>
            </a:r>
            <a:r>
              <a:rPr lang="ru-RU" dirty="0"/>
              <a:t> </a:t>
            </a:r>
            <a:r>
              <a:rPr lang="ru-RU" dirty="0" err="1"/>
              <a:t>математикалық</a:t>
            </a:r>
            <a:r>
              <a:rPr lang="ru-RU" dirty="0"/>
              <a:t> </a:t>
            </a:r>
            <a:r>
              <a:rPr lang="ru-RU" dirty="0" err="1"/>
              <a:t>сипаттамасы</a:t>
            </a:r>
            <a:r>
              <a:rPr lang="ru-RU" dirty="0"/>
              <a:t> </a:t>
            </a:r>
            <a:r>
              <a:rPr lang="ru-RU" dirty="0" err="1"/>
              <a:t>өтпелі</a:t>
            </a:r>
            <a:r>
              <a:rPr lang="ru-RU" dirty="0"/>
              <a:t> </a:t>
            </a:r>
            <a:r>
              <a:rPr lang="ru-RU" dirty="0" err="1"/>
              <a:t>ықтималдықтар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 smtClean="0"/>
              <a:t>асады</a:t>
            </a:r>
            <a:r>
              <a:rPr lang="ru-RU" dirty="0" smtClean="0"/>
              <a:t> </a:t>
            </a:r>
            <a:r>
              <a:rPr lang="en-US" dirty="0" smtClean="0"/>
              <a:t>p[y(t)|s(t)].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теориясында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таралған</a:t>
            </a:r>
            <a:r>
              <a:rPr lang="ru-RU" dirty="0"/>
              <a:t> модель-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қоспа</a:t>
            </a:r>
            <a:r>
              <a:rPr lang="ru-RU" dirty="0"/>
              <a:t> </a:t>
            </a:r>
            <a:r>
              <a:rPr lang="ru-RU" dirty="0" err="1"/>
              <a:t>ақ</a:t>
            </a:r>
            <a:r>
              <a:rPr lang="ru-RU" dirty="0"/>
              <a:t> Гаусс </a:t>
            </a:r>
            <a:r>
              <a:rPr lang="ru-RU" dirty="0" err="1"/>
              <a:t>шуы</a:t>
            </a:r>
            <a:r>
              <a:rPr lang="ru-RU" dirty="0"/>
              <a:t> бар </a:t>
            </a:r>
            <a:r>
              <a:rPr lang="ru-RU" dirty="0" err="1"/>
              <a:t>арна</a:t>
            </a:r>
            <a:r>
              <a:rPr lang="ru-RU" dirty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/>
              <a:t>жай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Гаусс каналы,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ауысу</a:t>
            </a:r>
            <a:r>
              <a:rPr lang="ru-RU" dirty="0"/>
              <a:t> </a:t>
            </a:r>
            <a:r>
              <a:rPr lang="ru-RU" dirty="0" err="1"/>
              <a:t>ықтималдығы</a:t>
            </a:r>
            <a:r>
              <a:rPr lang="ru-RU" dirty="0"/>
              <a:t> </a:t>
            </a:r>
            <a:r>
              <a:rPr lang="ru-RU" dirty="0" err="1"/>
              <a:t>квадраттық</a:t>
            </a:r>
            <a:r>
              <a:rPr lang="ru-RU" dirty="0"/>
              <a:t> </a:t>
            </a:r>
            <a:r>
              <a:rPr lang="ru-RU" dirty="0" err="1"/>
              <a:t>евклидтік</a:t>
            </a:r>
            <a:r>
              <a:rPr lang="ru-RU" dirty="0"/>
              <a:t> </a:t>
            </a:r>
            <a:r>
              <a:rPr lang="ru-RU" dirty="0" err="1"/>
              <a:t>берілетін</a:t>
            </a:r>
            <a:r>
              <a:rPr lang="ru-RU" dirty="0"/>
              <a:t> сигнал мен </a:t>
            </a:r>
            <a:r>
              <a:rPr lang="ru-RU" dirty="0" err="1"/>
              <a:t>шығыс</a:t>
            </a:r>
            <a:r>
              <a:rPr lang="ru-RU" dirty="0"/>
              <a:t> </a:t>
            </a:r>
            <a:r>
              <a:rPr lang="ru-RU" dirty="0" err="1"/>
              <a:t>бақылауларының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артуымен</a:t>
            </a:r>
            <a:r>
              <a:rPr lang="ru-RU" dirty="0"/>
              <a:t> </a:t>
            </a:r>
            <a:r>
              <a:rPr lang="ru-RU" dirty="0" err="1"/>
              <a:t>экспоненциалды</a:t>
            </a:r>
            <a:r>
              <a:rPr lang="ru-RU" dirty="0"/>
              <a:t> </a:t>
            </a:r>
            <a:r>
              <a:rPr lang="ru-RU" dirty="0" err="1"/>
              <a:t>төмендейді</a:t>
            </a:r>
            <a:r>
              <a:rPr lang="ru-RU" dirty="0"/>
              <a:t>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5157192"/>
            <a:ext cx="6362497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8242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5877272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ru-RU" dirty="0" err="1" smtClean="0"/>
              <a:t>мұндағы</a:t>
            </a:r>
            <a:r>
              <a:rPr lang="en-GB" dirty="0" smtClean="0"/>
              <a:t> k </a:t>
            </a:r>
            <a:r>
              <a:rPr lang="kk-KZ" dirty="0" smtClean="0"/>
              <a:t>- </a:t>
            </a:r>
            <a:r>
              <a:rPr lang="en-GB" dirty="0" smtClean="0"/>
              <a:t>s(t)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en-GB" dirty="0" smtClean="0"/>
              <a:t>y(t) </a:t>
            </a:r>
            <a:r>
              <a:rPr lang="kk-KZ" dirty="0" smtClean="0"/>
              <a:t>ға</a:t>
            </a:r>
            <a:r>
              <a:rPr lang="en-GB" dirty="0" smtClean="0"/>
              <a:t> </a:t>
            </a:r>
            <a:r>
              <a:rPr lang="ru-RU" dirty="0" err="1" smtClean="0"/>
              <a:t>тәуелсіз тұрақты,</a:t>
            </a:r>
            <a:r>
              <a:rPr lang="ru-RU" dirty="0" smtClean="0"/>
              <a:t> </a:t>
            </a:r>
            <a:r>
              <a:rPr lang="en-GB" dirty="0" smtClean="0"/>
              <a:t>N</a:t>
            </a:r>
            <a:r>
              <a:rPr lang="en-GB" baseline="-25000" dirty="0" smtClean="0"/>
              <a:t>0</a:t>
            </a:r>
            <a:r>
              <a:rPr lang="en-GB" dirty="0" smtClean="0"/>
              <a:t>-</a:t>
            </a:r>
            <a:r>
              <a:rPr lang="ru-RU" dirty="0" err="1" smtClean="0"/>
              <a:t>ақ шуыл</a:t>
            </a:r>
            <a:r>
              <a:rPr lang="ru-RU" dirty="0" smtClean="0"/>
              <a:t> </a:t>
            </a:r>
            <a:r>
              <a:rPr lang="ru-RU" dirty="0" err="1" smtClean="0"/>
              <a:t>қуатының бір</a:t>
            </a:r>
            <a:r>
              <a:rPr lang="ru-RU" dirty="0" smtClean="0"/>
              <a:t> </a:t>
            </a:r>
            <a:r>
              <a:rPr lang="ru-RU" dirty="0" err="1" smtClean="0"/>
              <a:t>жақты спектрлік</a:t>
            </a:r>
            <a:r>
              <a:rPr lang="ru-RU" dirty="0" smtClean="0"/>
              <a:t> </a:t>
            </a:r>
            <a:r>
              <a:rPr lang="ru-RU" dirty="0" err="1" smtClean="0"/>
              <a:t>тығыздығы, </a:t>
            </a:r>
            <a:r>
              <a:rPr lang="ru-RU" dirty="0" smtClean="0"/>
              <a:t>ал </a:t>
            </a:r>
            <a:r>
              <a:rPr lang="en-GB" dirty="0" smtClean="0"/>
              <a:t>s(t)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en-GB" dirty="0" smtClean="0"/>
              <a:t>y(t)</a:t>
            </a:r>
            <a:r>
              <a:rPr lang="kk-KZ" dirty="0" smtClean="0"/>
              <a:t> </a:t>
            </a:r>
            <a:r>
              <a:rPr lang="ru-RU" dirty="0" err="1" smtClean="0"/>
              <a:t>арасындағы </a:t>
            </a:r>
            <a:r>
              <a:rPr lang="ru-RU" dirty="0" smtClean="0"/>
              <a:t>Евклид</a:t>
            </a:r>
            <a:r>
              <a:rPr lang="en-GB" dirty="0" smtClean="0"/>
              <a:t> </a:t>
            </a:r>
            <a:r>
              <a:rPr lang="ru-RU" dirty="0" err="1" smtClean="0"/>
              <a:t>қашықты</a:t>
            </a:r>
            <a:r>
              <a:rPr lang="kk-KZ" dirty="0" smtClean="0"/>
              <a:t>ғы мына формуламен анықталады:</a:t>
            </a:r>
          </a:p>
          <a:p>
            <a:endParaRPr lang="kk-KZ" dirty="0"/>
          </a:p>
          <a:p>
            <a:endParaRPr lang="kk-KZ" dirty="0" smtClean="0"/>
          </a:p>
          <a:p>
            <a:endParaRPr lang="kk-KZ" dirty="0"/>
          </a:p>
          <a:p>
            <a:pPr>
              <a:buNone/>
            </a:pPr>
            <a:r>
              <a:rPr lang="ru-RU" dirty="0" err="1" smtClean="0"/>
              <a:t>мұндағы</a:t>
            </a:r>
            <a:r>
              <a:rPr lang="ru-RU" dirty="0" smtClean="0"/>
              <a:t> </a:t>
            </a:r>
            <a:r>
              <a:rPr lang="en-GB" dirty="0" smtClean="0"/>
              <a:t>T-</a:t>
            </a:r>
            <a:r>
              <a:rPr lang="ru-RU" dirty="0" err="1" smtClean="0"/>
              <a:t>бақылау</a:t>
            </a:r>
            <a:r>
              <a:rPr lang="ru-RU" dirty="0" smtClean="0"/>
              <a:t> </a:t>
            </a:r>
            <a:r>
              <a:rPr lang="ru-RU" dirty="0" err="1" smtClean="0"/>
              <a:t>аралығы</a:t>
            </a:r>
            <a:r>
              <a:rPr lang="ru-RU" dirty="0" smtClean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60848"/>
            <a:ext cx="4813768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04" y="4509120"/>
            <a:ext cx="364321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509120"/>
            <a:ext cx="1656184" cy="446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451821"/>
            <a:ext cx="1254050" cy="50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102" y="5229200"/>
            <a:ext cx="2860034" cy="445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102" y="5805264"/>
            <a:ext cx="3206896" cy="440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932</Words>
  <Application>Microsoft Office PowerPoint</Application>
  <PresentationFormat>Экран (4:3)</PresentationFormat>
  <Paragraphs>99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Кең жолақты байланыс жүйелері Ахтанов Саят Нусипбекұлы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Екілік деректерді жіберу (детерминирленген сигналдар)</vt:lpstr>
      <vt:lpstr>Презентация PowerPoint</vt:lpstr>
      <vt:lpstr>Презентация PowerPoint</vt:lpstr>
      <vt:lpstr>Орташа мәні және дисперсиясы</vt:lpstr>
      <vt:lpstr>Презентация PowerPoint</vt:lpstr>
      <vt:lpstr>Екілік сигналдардың жұптарын таңдау нұсқалары.</vt:lpstr>
      <vt:lpstr>Презентация PowerPoint</vt:lpstr>
      <vt:lpstr>M-өлшемді мәліметтерін беру (детерминирленген сигналдар).</vt:lpstr>
      <vt:lpstr>Презентация PowerPoint</vt:lpstr>
      <vt:lpstr>Бір және екі өлшемді шоқжұлдыздар: 4-ASK (a), 16-QAM (b) және 8-PSK (c).</vt:lpstr>
      <vt:lpstr>Презентация PowerPoint</vt:lpstr>
      <vt:lpstr>Ортогональды сигналдар жиынтығының мысалдары</vt:lpstr>
      <vt:lpstr>Жиіліктік ығысу арқылы кодтау</vt:lpstr>
      <vt:lpstr>Презентация PowerPoint</vt:lpstr>
      <vt:lpstr>Кең жолақты сигналдармен ортогональды кодтау</vt:lpstr>
      <vt:lpstr>Презентация PowerPoint</vt:lpstr>
      <vt:lpstr>Презентация PowerPoint</vt:lpstr>
      <vt:lpstr>Сұрақтар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Кең жолақты байланыс жүйелері</dc:title>
  <dc:creator>Саят</dc:creator>
  <cp:lastModifiedBy>413</cp:lastModifiedBy>
  <cp:revision>78</cp:revision>
  <dcterms:created xsi:type="dcterms:W3CDTF">2020-09-16T17:58:29Z</dcterms:created>
  <dcterms:modified xsi:type="dcterms:W3CDTF">2021-09-02T07:50:40Z</dcterms:modified>
</cp:coreProperties>
</file>